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sldIdLst>
    <p:sldId id="256" r:id="rId2"/>
    <p:sldId id="281" r:id="rId3"/>
    <p:sldId id="298" r:id="rId4"/>
    <p:sldId id="300" r:id="rId5"/>
    <p:sldId id="301" r:id="rId6"/>
    <p:sldId id="287" r:id="rId7"/>
    <p:sldId id="292" r:id="rId8"/>
    <p:sldId id="302" r:id="rId9"/>
    <p:sldId id="293" r:id="rId10"/>
    <p:sldId id="291" r:id="rId11"/>
    <p:sldId id="295" r:id="rId12"/>
    <p:sldId id="288" r:id="rId13"/>
    <p:sldId id="297" r:id="rId14"/>
    <p:sldId id="303" r:id="rId15"/>
    <p:sldId id="304" r:id="rId16"/>
    <p:sldId id="305" r:id="rId17"/>
    <p:sldId id="289" r:id="rId18"/>
    <p:sldId id="306" r:id="rId19"/>
    <p:sldId id="286" r:id="rId20"/>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31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70" autoAdjust="0"/>
    <p:restoredTop sz="94675"/>
  </p:normalViewPr>
  <p:slideViewPr>
    <p:cSldViewPr>
      <p:cViewPr varScale="1">
        <p:scale>
          <a:sx n="81" d="100"/>
          <a:sy n="81" d="100"/>
        </p:scale>
        <p:origin x="653" y="48"/>
      </p:cViewPr>
      <p:guideLst>
        <p:guide orient="horz" pos="288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9F86B9EC-CC1F-0740-8B92-588E0C8E3005}" type="datetimeFigureOut">
              <a:rPr lang="en-US" smtClean="0"/>
              <a:t>17.10.2020.</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4C508D0D-30EA-E54B-830A-441588613DC3}" type="slidenum">
              <a:rPr lang="en-US" smtClean="0"/>
              <a:t>‹#›</a:t>
            </a:fld>
            <a:endParaRPr lang="en-US"/>
          </a:p>
        </p:txBody>
      </p:sp>
    </p:spTree>
    <p:extLst>
      <p:ext uri="{BB962C8B-B14F-4D97-AF65-F5344CB8AC3E}">
        <p14:creationId xmlns:p14="http://schemas.microsoft.com/office/powerpoint/2010/main" val="2643256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C508D0D-30EA-E54B-830A-441588613DC3}" type="slidenum">
              <a:rPr lang="en-US" smtClean="0"/>
              <a:t>2</a:t>
            </a:fld>
            <a:endParaRPr lang="en-US"/>
          </a:p>
        </p:txBody>
      </p:sp>
    </p:spTree>
    <p:extLst>
      <p:ext uri="{BB962C8B-B14F-4D97-AF65-F5344CB8AC3E}">
        <p14:creationId xmlns:p14="http://schemas.microsoft.com/office/powerpoint/2010/main" val="17582330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30777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615553"/>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a:t>Bomb calorimeter experiment - E.Mustafaraj</a:t>
            </a:r>
            <a:endParaRPr/>
          </a:p>
        </p:txBody>
      </p:sp>
      <p:pic>
        <p:nvPicPr>
          <p:cNvPr id="7" name="Picture 6">
            <a:extLst>
              <a:ext uri="{FF2B5EF4-FFF2-40B4-BE49-F238E27FC236}">
                <a16:creationId xmlns:a16="http://schemas.microsoft.com/office/drawing/2014/main" id="{9604DC95-03EF-C541-97A3-0B3B9AFDAF4D}"/>
              </a:ext>
            </a:extLst>
          </p:cNvPr>
          <p:cNvPicPr>
            <a:picLocks noChangeAspect="1"/>
          </p:cNvPicPr>
          <p:nvPr userDrawn="1"/>
        </p:nvPicPr>
        <p:blipFill>
          <a:blip r:embed="rId2" cstate="print"/>
          <a:stretch>
            <a:fillRect/>
          </a:stretch>
        </p:blipFill>
        <p:spPr>
          <a:xfrm>
            <a:off x="9696400" y="5921662"/>
            <a:ext cx="2271268" cy="647700"/>
          </a:xfrm>
          <a:prstGeom prst="rect">
            <a:avLst/>
          </a:prstGeom>
        </p:spPr>
      </p:pic>
      <p:pic>
        <p:nvPicPr>
          <p:cNvPr id="8" name="Picture 7">
            <a:extLst>
              <a:ext uri="{FF2B5EF4-FFF2-40B4-BE49-F238E27FC236}">
                <a16:creationId xmlns:a16="http://schemas.microsoft.com/office/drawing/2014/main" id="{C7881BC6-C856-3349-ABCE-02327A497E30}"/>
              </a:ext>
            </a:extLst>
          </p:cNvPr>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9" name="Picture 8">
            <a:extLst>
              <a:ext uri="{FF2B5EF4-FFF2-40B4-BE49-F238E27FC236}">
                <a16:creationId xmlns:a16="http://schemas.microsoft.com/office/drawing/2014/main" id="{0082E1CD-5E53-434F-84DB-CFE465141EE4}"/>
              </a:ext>
            </a:extLst>
          </p:cNvPr>
          <p:cNvPicPr>
            <a:picLocks noChangeAspect="1"/>
          </p:cNvPicPr>
          <p:nvPr userDrawn="1"/>
        </p:nvPicPr>
        <p:blipFill>
          <a:blip r:embed="rId4"/>
          <a:stretch>
            <a:fillRect/>
          </a:stretch>
        </p:blipFill>
        <p:spPr>
          <a:xfrm>
            <a:off x="911424" y="6265796"/>
            <a:ext cx="1834666" cy="24092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6F2F9F"/>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4000" b="0" i="1">
                <a:solidFill>
                  <a:schemeClr val="bg1"/>
                </a:solidFill>
                <a:latin typeface="Calibri"/>
                <a:cs typeface="Calibri"/>
              </a:defRPr>
            </a:lvl1pPr>
          </a:lstStyle>
          <a:p>
            <a:endParaRPr/>
          </a:p>
        </p:txBody>
      </p:sp>
      <p:sp>
        <p:nvSpPr>
          <p:cNvPr id="4" name="Holder 4"/>
          <p:cNvSpPr>
            <a:spLocks noGrp="1"/>
          </p:cNvSpPr>
          <p:nvPr>
            <p:ph type="ftr" sz="quarter" idx="5"/>
          </p:nvPr>
        </p:nvSpPr>
        <p:spPr>
          <a:xfrm>
            <a:off x="3232913" y="6377940"/>
            <a:ext cx="5976664" cy="276999"/>
          </a:xfrm>
        </p:spPr>
        <p:txBody>
          <a:bodyPr lIns="0" tIns="0" rIns="0" bIns="0"/>
          <a:lstStyle>
            <a:lvl1pPr algn="ctr">
              <a:defRPr>
                <a:solidFill>
                  <a:schemeClr val="tx1">
                    <a:tint val="75000"/>
                  </a:schemeClr>
                </a:solidFill>
              </a:defRPr>
            </a:lvl1pPr>
          </a:lstStyle>
          <a:p>
            <a:r>
              <a:rPr lang="en-US" dirty="0"/>
              <a:t>Bomb calorimeter experiment - </a:t>
            </a:r>
            <a:r>
              <a:rPr lang="en-US" dirty="0" err="1"/>
              <a:t>E.Mustafaraj</a:t>
            </a:r>
            <a:endParaRPr dirty="0"/>
          </a:p>
        </p:txBody>
      </p:sp>
      <p:pic>
        <p:nvPicPr>
          <p:cNvPr id="7" name="Picture 6">
            <a:extLst>
              <a:ext uri="{FF2B5EF4-FFF2-40B4-BE49-F238E27FC236}">
                <a16:creationId xmlns:a16="http://schemas.microsoft.com/office/drawing/2014/main" id="{EE023DA6-D8F7-D345-B899-84AE988BB495}"/>
              </a:ext>
            </a:extLst>
          </p:cNvPr>
          <p:cNvPicPr>
            <a:picLocks noChangeAspect="1"/>
          </p:cNvPicPr>
          <p:nvPr userDrawn="1"/>
        </p:nvPicPr>
        <p:blipFill>
          <a:blip r:embed="rId2" cstate="print"/>
          <a:stretch>
            <a:fillRect/>
          </a:stretch>
        </p:blipFill>
        <p:spPr>
          <a:xfrm>
            <a:off x="9696400" y="5921662"/>
            <a:ext cx="2271268" cy="647700"/>
          </a:xfrm>
          <a:prstGeom prst="rect">
            <a:avLst/>
          </a:prstGeom>
        </p:spPr>
      </p:pic>
      <p:pic>
        <p:nvPicPr>
          <p:cNvPr id="8" name="Picture 7">
            <a:extLst>
              <a:ext uri="{FF2B5EF4-FFF2-40B4-BE49-F238E27FC236}">
                <a16:creationId xmlns:a16="http://schemas.microsoft.com/office/drawing/2014/main" id="{97AD18E2-3EEA-294E-97B5-A050DCAA0B5E}"/>
              </a:ext>
            </a:extLst>
          </p:cNvPr>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9" name="Picture 8">
            <a:extLst>
              <a:ext uri="{FF2B5EF4-FFF2-40B4-BE49-F238E27FC236}">
                <a16:creationId xmlns:a16="http://schemas.microsoft.com/office/drawing/2014/main" id="{2BCC9BB8-D9F4-DD4D-8767-61AA34931056}"/>
              </a:ext>
            </a:extLst>
          </p:cNvPr>
          <p:cNvPicPr>
            <a:picLocks noChangeAspect="1"/>
          </p:cNvPicPr>
          <p:nvPr userDrawn="1"/>
        </p:nvPicPr>
        <p:blipFill>
          <a:blip r:embed="rId4"/>
          <a:stretch>
            <a:fillRect/>
          </a:stretch>
        </p:blipFill>
        <p:spPr>
          <a:xfrm>
            <a:off x="911424" y="6265796"/>
            <a:ext cx="1834666" cy="24092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6F2F9F"/>
                </a:solidFill>
                <a:latin typeface="Calibri"/>
                <a:cs typeface="Calibri"/>
              </a:defRPr>
            </a:lvl1pPr>
          </a:lstStyle>
          <a:p>
            <a:endParaRPr/>
          </a:p>
        </p:txBody>
      </p:sp>
      <p:sp>
        <p:nvSpPr>
          <p:cNvPr id="3" name="Holder 3"/>
          <p:cNvSpPr>
            <a:spLocks noGrp="1"/>
          </p:cNvSpPr>
          <p:nvPr>
            <p:ph sz="half" idx="2"/>
          </p:nvPr>
        </p:nvSpPr>
        <p:spPr>
          <a:xfrm>
            <a:off x="609600" y="1577340"/>
            <a:ext cx="5303520" cy="61555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61555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r>
              <a:rPr lang="en-US" dirty="0"/>
              <a:t>Bomb calorimeter experiment - </a:t>
            </a:r>
            <a:r>
              <a:rPr lang="en-US" dirty="0" err="1"/>
              <a:t>E.Mustafaraj</a:t>
            </a:r>
            <a:endParaRPr dirty="0"/>
          </a:p>
        </p:txBody>
      </p:sp>
      <p:pic>
        <p:nvPicPr>
          <p:cNvPr id="8" name="Picture 7">
            <a:extLst>
              <a:ext uri="{FF2B5EF4-FFF2-40B4-BE49-F238E27FC236}">
                <a16:creationId xmlns:a16="http://schemas.microsoft.com/office/drawing/2014/main" id="{8ABEFD67-4567-8A46-AB4E-D0CE8655F958}"/>
              </a:ext>
            </a:extLst>
          </p:cNvPr>
          <p:cNvPicPr>
            <a:picLocks noChangeAspect="1"/>
          </p:cNvPicPr>
          <p:nvPr userDrawn="1"/>
        </p:nvPicPr>
        <p:blipFill>
          <a:blip r:embed="rId2" cstate="print"/>
          <a:stretch>
            <a:fillRect/>
          </a:stretch>
        </p:blipFill>
        <p:spPr>
          <a:xfrm>
            <a:off x="9696400" y="5921662"/>
            <a:ext cx="2271268" cy="647700"/>
          </a:xfrm>
          <a:prstGeom prst="rect">
            <a:avLst/>
          </a:prstGeom>
        </p:spPr>
      </p:pic>
      <p:pic>
        <p:nvPicPr>
          <p:cNvPr id="9" name="Picture 8">
            <a:extLst>
              <a:ext uri="{FF2B5EF4-FFF2-40B4-BE49-F238E27FC236}">
                <a16:creationId xmlns:a16="http://schemas.microsoft.com/office/drawing/2014/main" id="{690DC775-EE2B-084E-891D-81267AF4C379}"/>
              </a:ext>
            </a:extLst>
          </p:cNvPr>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10" name="Picture 9">
            <a:extLst>
              <a:ext uri="{FF2B5EF4-FFF2-40B4-BE49-F238E27FC236}">
                <a16:creationId xmlns:a16="http://schemas.microsoft.com/office/drawing/2014/main" id="{A41E0434-EAC1-DE4B-A467-517E525E8046}"/>
              </a:ext>
            </a:extLst>
          </p:cNvPr>
          <p:cNvPicPr>
            <a:picLocks noChangeAspect="1"/>
          </p:cNvPicPr>
          <p:nvPr userDrawn="1"/>
        </p:nvPicPr>
        <p:blipFill>
          <a:blip r:embed="rId4"/>
          <a:stretch>
            <a:fillRect/>
          </a:stretch>
        </p:blipFill>
        <p:spPr>
          <a:xfrm>
            <a:off x="911424" y="6265796"/>
            <a:ext cx="1834666" cy="24092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6F2F9F"/>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r>
              <a:rPr lang="en-US"/>
              <a:t>Bomb calorimeter experiment - E.Mustafaraj</a:t>
            </a:r>
            <a:endParaRPr/>
          </a:p>
        </p:txBody>
      </p:sp>
      <p:pic>
        <p:nvPicPr>
          <p:cNvPr id="6" name="Picture 5">
            <a:extLst>
              <a:ext uri="{FF2B5EF4-FFF2-40B4-BE49-F238E27FC236}">
                <a16:creationId xmlns:a16="http://schemas.microsoft.com/office/drawing/2014/main" id="{5864A92E-938F-6C45-B5A2-475F759EE124}"/>
              </a:ext>
            </a:extLst>
          </p:cNvPr>
          <p:cNvPicPr>
            <a:picLocks noChangeAspect="1"/>
          </p:cNvPicPr>
          <p:nvPr userDrawn="1"/>
        </p:nvPicPr>
        <p:blipFill>
          <a:blip r:embed="rId2" cstate="print"/>
          <a:stretch>
            <a:fillRect/>
          </a:stretch>
        </p:blipFill>
        <p:spPr>
          <a:xfrm>
            <a:off x="9696400" y="5921662"/>
            <a:ext cx="2271268" cy="647700"/>
          </a:xfrm>
          <a:prstGeom prst="rect">
            <a:avLst/>
          </a:prstGeom>
        </p:spPr>
      </p:pic>
      <p:pic>
        <p:nvPicPr>
          <p:cNvPr id="7" name="Picture 6">
            <a:extLst>
              <a:ext uri="{FF2B5EF4-FFF2-40B4-BE49-F238E27FC236}">
                <a16:creationId xmlns:a16="http://schemas.microsoft.com/office/drawing/2014/main" id="{9BDB5B8D-0C27-2B4B-A921-52F71587D260}"/>
              </a:ext>
            </a:extLst>
          </p:cNvPr>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8" name="Picture 7">
            <a:extLst>
              <a:ext uri="{FF2B5EF4-FFF2-40B4-BE49-F238E27FC236}">
                <a16:creationId xmlns:a16="http://schemas.microsoft.com/office/drawing/2014/main" id="{5912B7E6-CA6C-0647-8E57-9137B1868494}"/>
              </a:ext>
            </a:extLst>
          </p:cNvPr>
          <p:cNvPicPr>
            <a:picLocks noChangeAspect="1"/>
          </p:cNvPicPr>
          <p:nvPr userDrawn="1"/>
        </p:nvPicPr>
        <p:blipFill>
          <a:blip r:embed="rId4"/>
          <a:stretch>
            <a:fillRect/>
          </a:stretch>
        </p:blipFill>
        <p:spPr>
          <a:xfrm>
            <a:off x="911424" y="6265796"/>
            <a:ext cx="1834666" cy="24092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a:t>Bomb calorimeter experiment - E.Mustafaraj</a:t>
            </a:r>
            <a:endParaRPr/>
          </a:p>
        </p:txBody>
      </p:sp>
      <p:pic>
        <p:nvPicPr>
          <p:cNvPr id="8" name="Picture 7">
            <a:extLst>
              <a:ext uri="{FF2B5EF4-FFF2-40B4-BE49-F238E27FC236}">
                <a16:creationId xmlns:a16="http://schemas.microsoft.com/office/drawing/2014/main" id="{F35B2837-356B-D94B-865B-EAE229B9A547}"/>
              </a:ext>
            </a:extLst>
          </p:cNvPr>
          <p:cNvPicPr>
            <a:picLocks noChangeAspect="1"/>
          </p:cNvPicPr>
          <p:nvPr userDrawn="1"/>
        </p:nvPicPr>
        <p:blipFill>
          <a:blip r:embed="rId2" cstate="print"/>
          <a:stretch>
            <a:fillRect/>
          </a:stretch>
        </p:blipFill>
        <p:spPr>
          <a:xfrm>
            <a:off x="9696400" y="5921662"/>
            <a:ext cx="2271268" cy="647700"/>
          </a:xfrm>
          <a:prstGeom prst="rect">
            <a:avLst/>
          </a:prstGeom>
        </p:spPr>
      </p:pic>
      <p:pic>
        <p:nvPicPr>
          <p:cNvPr id="9" name="Picture 8">
            <a:extLst>
              <a:ext uri="{FF2B5EF4-FFF2-40B4-BE49-F238E27FC236}">
                <a16:creationId xmlns:a16="http://schemas.microsoft.com/office/drawing/2014/main" id="{890892C8-D4C7-884D-A91C-F97106FC3A12}"/>
              </a:ext>
            </a:extLst>
          </p:cNvPr>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10" name="Picture 9">
            <a:extLst>
              <a:ext uri="{FF2B5EF4-FFF2-40B4-BE49-F238E27FC236}">
                <a16:creationId xmlns:a16="http://schemas.microsoft.com/office/drawing/2014/main" id="{21FC90B2-EFE0-7B48-8D7D-7E7066B9BD1B}"/>
              </a:ext>
            </a:extLst>
          </p:cNvPr>
          <p:cNvPicPr>
            <a:picLocks noChangeAspect="1"/>
          </p:cNvPicPr>
          <p:nvPr userDrawn="1"/>
        </p:nvPicPr>
        <p:blipFill>
          <a:blip r:embed="rId4"/>
          <a:stretch>
            <a:fillRect/>
          </a:stretch>
        </p:blipFill>
        <p:spPr>
          <a:xfrm>
            <a:off x="911424" y="6265796"/>
            <a:ext cx="1834666" cy="240928"/>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984844" y="1361440"/>
            <a:ext cx="10222313" cy="307777"/>
          </a:xfrm>
          <a:prstGeom prst="rect">
            <a:avLst/>
          </a:prstGeom>
        </p:spPr>
        <p:txBody>
          <a:bodyPr wrap="square" lIns="0" tIns="0" rIns="0" bIns="0">
            <a:spAutoFit/>
          </a:bodyPr>
          <a:lstStyle>
            <a:lvl1pPr>
              <a:defRPr sz="2000" b="1" i="0">
                <a:solidFill>
                  <a:srgbClr val="6F2F9F"/>
                </a:solidFill>
                <a:latin typeface="Calibri"/>
                <a:cs typeface="Calibri"/>
              </a:defRPr>
            </a:lvl1pPr>
          </a:lstStyle>
          <a:p>
            <a:endParaRPr dirty="0"/>
          </a:p>
        </p:txBody>
      </p:sp>
      <p:sp>
        <p:nvSpPr>
          <p:cNvPr id="3" name="Holder 3"/>
          <p:cNvSpPr>
            <a:spLocks noGrp="1"/>
          </p:cNvSpPr>
          <p:nvPr>
            <p:ph type="body" idx="1"/>
          </p:nvPr>
        </p:nvSpPr>
        <p:spPr>
          <a:xfrm>
            <a:off x="2392173" y="1713992"/>
            <a:ext cx="7407655" cy="615553"/>
          </a:xfrm>
          <a:prstGeom prst="rect">
            <a:avLst/>
          </a:prstGeom>
        </p:spPr>
        <p:txBody>
          <a:bodyPr wrap="square" lIns="0" tIns="0" rIns="0" bIns="0">
            <a:spAutoFit/>
          </a:bodyPr>
          <a:lstStyle>
            <a:lvl1pPr>
              <a:defRPr sz="4000" b="0" i="1">
                <a:solidFill>
                  <a:schemeClr val="bg1"/>
                </a:solidFill>
                <a:latin typeface="Calibri"/>
                <a:cs typeface="Calibri"/>
              </a:defRPr>
            </a:lvl1pPr>
          </a:lstStyle>
          <a:p>
            <a:endParaRPr/>
          </a:p>
        </p:txBody>
      </p:sp>
      <p:sp>
        <p:nvSpPr>
          <p:cNvPr id="4" name="Holder 4"/>
          <p:cNvSpPr>
            <a:spLocks noGrp="1"/>
          </p:cNvSpPr>
          <p:nvPr>
            <p:ph type="ftr" sz="quarter" idx="5"/>
          </p:nvPr>
        </p:nvSpPr>
        <p:spPr>
          <a:xfrm>
            <a:off x="3413760" y="6377940"/>
            <a:ext cx="5922600" cy="276999"/>
          </a:xfrm>
          <a:prstGeom prst="rect">
            <a:avLst/>
          </a:prstGeom>
        </p:spPr>
        <p:txBody>
          <a:bodyPr wrap="square" lIns="0" tIns="0" rIns="0" bIns="0">
            <a:spAutoFit/>
          </a:bodyPr>
          <a:lstStyle>
            <a:lvl1pPr algn="ctr">
              <a:defRPr>
                <a:solidFill>
                  <a:schemeClr val="tx1">
                    <a:tint val="75000"/>
                  </a:schemeClr>
                </a:solidFill>
              </a:defRPr>
            </a:lvl1pPr>
          </a:lstStyle>
          <a:p>
            <a:r>
              <a:rPr lang="en-US" dirty="0"/>
              <a:t>Bomb calorimeter experiment - </a:t>
            </a:r>
            <a:r>
              <a:rPr lang="en-US" dirty="0" err="1"/>
              <a:t>E.Mustafaraj</a:t>
            </a:r>
            <a:endParaRPr dirty="0"/>
          </a:p>
        </p:txBody>
      </p:sp>
      <p:pic>
        <p:nvPicPr>
          <p:cNvPr id="10" name="Picture 9">
            <a:extLst>
              <a:ext uri="{FF2B5EF4-FFF2-40B4-BE49-F238E27FC236}">
                <a16:creationId xmlns:a16="http://schemas.microsoft.com/office/drawing/2014/main" id="{B0BFA5D9-8943-8B4F-8CF1-9A06F0E0C6D0}"/>
              </a:ext>
            </a:extLst>
          </p:cNvPr>
          <p:cNvPicPr>
            <a:picLocks noChangeAspect="1"/>
          </p:cNvPicPr>
          <p:nvPr userDrawn="1"/>
        </p:nvPicPr>
        <p:blipFill>
          <a:blip r:embed="rId7" cstate="print"/>
          <a:stretch>
            <a:fillRect/>
          </a:stretch>
        </p:blipFill>
        <p:spPr>
          <a:xfrm>
            <a:off x="9696400" y="5921662"/>
            <a:ext cx="2271268" cy="647700"/>
          </a:xfrm>
          <a:prstGeom prst="rect">
            <a:avLst/>
          </a:prstGeom>
        </p:spPr>
      </p:pic>
      <p:pic>
        <p:nvPicPr>
          <p:cNvPr id="11" name="Picture 10">
            <a:extLst>
              <a:ext uri="{FF2B5EF4-FFF2-40B4-BE49-F238E27FC236}">
                <a16:creationId xmlns:a16="http://schemas.microsoft.com/office/drawing/2014/main" id="{C71517B9-628E-134A-9475-92DD7183A48A}"/>
              </a:ext>
            </a:extLst>
          </p:cNvPr>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12" name="Picture 11">
            <a:extLst>
              <a:ext uri="{FF2B5EF4-FFF2-40B4-BE49-F238E27FC236}">
                <a16:creationId xmlns:a16="http://schemas.microsoft.com/office/drawing/2014/main" id="{B5E4CED3-6934-C342-BCEC-4DF03369748D}"/>
              </a:ext>
            </a:extLst>
          </p:cNvPr>
          <p:cNvPicPr>
            <a:picLocks noChangeAspect="1"/>
          </p:cNvPicPr>
          <p:nvPr userDrawn="1"/>
        </p:nvPicPr>
        <p:blipFill>
          <a:blip r:embed="rId9"/>
          <a:stretch>
            <a:fillRect/>
          </a:stretch>
        </p:blipFill>
        <p:spPr>
          <a:xfrm>
            <a:off x="911424" y="6265796"/>
            <a:ext cx="1834666" cy="24092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6.jpeg"/><Relationship Id="rId7"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9.jpeg"/><Relationship Id="rId7" Type="http://schemas.openxmlformats.org/officeDocument/2006/relationships/image" Target="../media/image20.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2.jpeg"/><Relationship Id="rId7"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25.emf"/><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2.jpeg"/><Relationship Id="rId7"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1000" r="3000" b="14000"/>
          </a:stretch>
        </a:blipFill>
        <a:effectLst/>
      </p:bgPr>
    </p:bg>
    <p:spTree>
      <p:nvGrpSpPr>
        <p:cNvPr id="1" name=""/>
        <p:cNvGrpSpPr/>
        <p:nvPr/>
      </p:nvGrpSpPr>
      <p:grpSpPr>
        <a:xfrm>
          <a:off x="0" y="0"/>
          <a:ext cx="0" cy="0"/>
          <a:chOff x="0" y="0"/>
          <a:chExt cx="0" cy="0"/>
        </a:xfrm>
      </p:grpSpPr>
      <p:sp>
        <p:nvSpPr>
          <p:cNvPr id="4" name="object 4"/>
          <p:cNvSpPr txBox="1"/>
          <p:nvPr/>
        </p:nvSpPr>
        <p:spPr>
          <a:xfrm>
            <a:off x="9905886" y="617698"/>
            <a:ext cx="1852295" cy="492443"/>
          </a:xfrm>
          <a:prstGeom prst="rect">
            <a:avLst/>
          </a:prstGeom>
        </p:spPr>
        <p:txBody>
          <a:bodyPr vert="horz" wrap="square" lIns="0" tIns="0" rIns="0" bIns="0" rtlCol="0">
            <a:spAutoFit/>
          </a:bodyPr>
          <a:lstStyle/>
          <a:p>
            <a:pPr marL="12700" algn="just"/>
            <a:r>
              <a:rPr lang="en-GB" sz="1600" i="1" spc="-5" dirty="0">
                <a:latin typeface="basic title font"/>
                <a:cs typeface="basic title font"/>
              </a:rPr>
              <a:t>Date: 22/03/2018</a:t>
            </a:r>
            <a:endParaRPr lang="x-none" sz="1600" i="1" spc="-10" dirty="0">
              <a:latin typeface="basic title font"/>
              <a:cs typeface="basic title font"/>
            </a:endParaRPr>
          </a:p>
          <a:p>
            <a:pPr marL="12700" algn="just"/>
            <a:r>
              <a:rPr lang="en-GB" sz="1600" i="1" spc="-5" dirty="0">
                <a:latin typeface="basic title font"/>
                <a:cs typeface="basic title font"/>
              </a:rPr>
              <a:t>Place: DTU, Denmark</a:t>
            </a:r>
            <a:endParaRPr sz="1600" i="1" dirty="0">
              <a:latin typeface="basic title font"/>
              <a:cs typeface="basic title font"/>
            </a:endParaRPr>
          </a:p>
        </p:txBody>
      </p:sp>
      <p:sp>
        <p:nvSpPr>
          <p:cNvPr id="5" name="object 5"/>
          <p:cNvSpPr txBox="1"/>
          <p:nvPr/>
        </p:nvSpPr>
        <p:spPr>
          <a:xfrm>
            <a:off x="4416680" y="5013177"/>
            <a:ext cx="3358515" cy="923330"/>
          </a:xfrm>
          <a:prstGeom prst="rect">
            <a:avLst/>
          </a:prstGeom>
        </p:spPr>
        <p:txBody>
          <a:bodyPr vert="horz" wrap="square" lIns="0" tIns="0" rIns="0" bIns="0" rtlCol="0">
            <a:spAutoFit/>
          </a:bodyPr>
          <a:lstStyle/>
          <a:p>
            <a:pPr algn="ctr">
              <a:lnSpc>
                <a:spcPct val="100000"/>
              </a:lnSpc>
            </a:pPr>
            <a:r>
              <a:rPr lang="en-US" sz="2000" b="1" dirty="0">
                <a:latin typeface="Myriad Pro"/>
                <a:cs typeface="Myriad Pro"/>
              </a:rPr>
              <a:t>Enea Mustafaraj, PhD</a:t>
            </a:r>
          </a:p>
          <a:p>
            <a:pPr algn="ctr">
              <a:lnSpc>
                <a:spcPct val="100000"/>
              </a:lnSpc>
            </a:pPr>
            <a:r>
              <a:rPr lang="en-US" sz="2000" dirty="0" err="1">
                <a:latin typeface="Myriad Pro"/>
                <a:cs typeface="Myriad Pro"/>
              </a:rPr>
              <a:t>Epoka</a:t>
            </a:r>
            <a:r>
              <a:rPr lang="en-US" sz="2000" dirty="0">
                <a:latin typeface="Myriad Pro"/>
                <a:cs typeface="Myriad Pro"/>
              </a:rPr>
              <a:t> University</a:t>
            </a:r>
          </a:p>
          <a:p>
            <a:pPr algn="ctr">
              <a:lnSpc>
                <a:spcPct val="100000"/>
              </a:lnSpc>
            </a:pPr>
            <a:r>
              <a:rPr lang="en-US" sz="2000" dirty="0">
                <a:latin typeface="Myriad Pro"/>
                <a:cs typeface="Myriad Pro"/>
              </a:rPr>
              <a:t>Tirana, Albania</a:t>
            </a:r>
            <a:endParaRPr sz="2000" dirty="0">
              <a:latin typeface="Myriad Pro"/>
              <a:cs typeface="Myriad Pro"/>
            </a:endParaRPr>
          </a:p>
        </p:txBody>
      </p:sp>
      <p:sp>
        <p:nvSpPr>
          <p:cNvPr id="10" name="Text Placeholder 9"/>
          <p:cNvSpPr>
            <a:spLocks noGrp="1"/>
          </p:cNvSpPr>
          <p:nvPr>
            <p:ph type="body" idx="1"/>
          </p:nvPr>
        </p:nvSpPr>
        <p:spPr>
          <a:xfrm>
            <a:off x="3356449" y="2160617"/>
            <a:ext cx="5555741" cy="1107996"/>
          </a:xfrm>
        </p:spPr>
        <p:txBody>
          <a:bodyPr/>
          <a:lstStyle/>
          <a:p>
            <a:pPr algn="ctr"/>
            <a:r>
              <a:rPr lang="en-US" sz="3600" b="1" i="0" dirty="0">
                <a:solidFill>
                  <a:srgbClr val="000000"/>
                </a:solidFill>
                <a:latin typeface="Helvetica Neue"/>
                <a:cs typeface="Helvetica Neue"/>
              </a:rPr>
              <a:t>K</a:t>
            </a:r>
            <a:r>
              <a:rPr lang="en-US" sz="3600" b="1" i="0" dirty="0">
                <a:solidFill>
                  <a:schemeClr val="bg1">
                    <a:lumMod val="50000"/>
                  </a:schemeClr>
                </a:solidFill>
                <a:latin typeface="Helvetica Neue"/>
                <a:cs typeface="Helvetica Neue"/>
              </a:rPr>
              <a:t>nowledge</a:t>
            </a:r>
            <a:r>
              <a:rPr lang="en-US" sz="3600" b="1" i="0" dirty="0">
                <a:latin typeface="Helvetica Neue"/>
                <a:cs typeface="Helvetica Neue"/>
              </a:rPr>
              <a:t> </a:t>
            </a:r>
            <a:r>
              <a:rPr lang="en-US" sz="3600" b="1" i="0" dirty="0" err="1">
                <a:solidFill>
                  <a:schemeClr val="tx1"/>
                </a:solidFill>
                <a:latin typeface="Helvetica Neue"/>
                <a:cs typeface="Helvetica Neue"/>
              </a:rPr>
              <a:t>FO</a:t>
            </a:r>
            <a:r>
              <a:rPr lang="en-US" sz="3600" b="1" i="0" dirty="0" err="1">
                <a:solidFill>
                  <a:srgbClr val="7F7F7F"/>
                </a:solidFill>
                <a:latin typeface="Helvetica Neue"/>
                <a:cs typeface="Helvetica Neue"/>
              </a:rPr>
              <a:t>r</a:t>
            </a:r>
            <a:r>
              <a:rPr lang="en-US" sz="3600" b="1" i="0" dirty="0">
                <a:solidFill>
                  <a:srgbClr val="7F7F7F"/>
                </a:solidFill>
                <a:latin typeface="Helvetica Neue"/>
                <a:cs typeface="Helvetica Neue"/>
              </a:rPr>
              <a:t> </a:t>
            </a:r>
            <a:r>
              <a:rPr lang="en-US" sz="3600" b="1" i="0" dirty="0">
                <a:solidFill>
                  <a:srgbClr val="000000"/>
                </a:solidFill>
                <a:latin typeface="Helvetica Neue"/>
                <a:cs typeface="Helvetica Neue"/>
              </a:rPr>
              <a:t>R</a:t>
            </a:r>
            <a:r>
              <a:rPr lang="en-US" sz="3600" b="1" i="0" dirty="0">
                <a:solidFill>
                  <a:srgbClr val="7F7F7F"/>
                </a:solidFill>
                <a:latin typeface="Helvetica Neue"/>
                <a:cs typeface="Helvetica Neue"/>
              </a:rPr>
              <a:t>esilient</a:t>
            </a:r>
            <a:r>
              <a:rPr lang="en-US" sz="3600" b="1" i="0" dirty="0">
                <a:latin typeface="Helvetica Neue"/>
                <a:cs typeface="Helvetica Neue"/>
              </a:rPr>
              <a:t> </a:t>
            </a:r>
            <a:r>
              <a:rPr lang="en-US" sz="3600" b="1" i="0" dirty="0" err="1">
                <a:solidFill>
                  <a:srgbClr val="7F7F7F"/>
                </a:solidFill>
                <a:latin typeface="Helvetica Neue"/>
                <a:cs typeface="Helvetica Neue"/>
              </a:rPr>
              <a:t>so</a:t>
            </a:r>
            <a:r>
              <a:rPr lang="en-US" sz="3600" b="1" i="0" dirty="0" err="1">
                <a:solidFill>
                  <a:srgbClr val="000000"/>
                </a:solidFill>
                <a:latin typeface="Helvetica Neue"/>
                <a:cs typeface="Helvetica Neue"/>
              </a:rPr>
              <a:t>C</a:t>
            </a:r>
            <a:r>
              <a:rPr lang="en-US" sz="3600" b="1" i="0" dirty="0" err="1">
                <a:solidFill>
                  <a:srgbClr val="7F7F7F"/>
                </a:solidFill>
                <a:latin typeface="Helvetica Neue"/>
                <a:cs typeface="Helvetica Neue"/>
              </a:rPr>
              <a:t>i</a:t>
            </a:r>
            <a:r>
              <a:rPr lang="en-US" sz="3600" b="1" i="0" dirty="0" err="1">
                <a:solidFill>
                  <a:srgbClr val="000000"/>
                </a:solidFill>
                <a:latin typeface="Helvetica Neue"/>
                <a:cs typeface="Helvetica Neue"/>
              </a:rPr>
              <a:t>E</a:t>
            </a:r>
            <a:r>
              <a:rPr lang="en-US" sz="3600" b="1" i="0" dirty="0" err="1">
                <a:solidFill>
                  <a:srgbClr val="7F7F7F"/>
                </a:solidFill>
                <a:latin typeface="Helvetica Neue"/>
                <a:cs typeface="Helvetica Neue"/>
              </a:rPr>
              <a:t>ty</a:t>
            </a:r>
            <a:endParaRPr lang="en-US" sz="3600" b="1" i="0" dirty="0">
              <a:solidFill>
                <a:srgbClr val="7F7F7F"/>
              </a:solidFill>
              <a:latin typeface="Helvetica Neue"/>
              <a:cs typeface="Helvetica Neue"/>
            </a:endParaRPr>
          </a:p>
        </p:txBody>
      </p:sp>
      <p:pic>
        <p:nvPicPr>
          <p:cNvPr id="16" name="Picture 15"/>
          <p:cNvPicPr>
            <a:picLocks noChangeAspect="1"/>
          </p:cNvPicPr>
          <p:nvPr/>
        </p:nvPicPr>
        <p:blipFill>
          <a:blip r:embed="rId3" cstate="print"/>
          <a:stretch>
            <a:fillRect/>
          </a:stretch>
        </p:blipFill>
        <p:spPr>
          <a:xfrm>
            <a:off x="9696400" y="5592602"/>
            <a:ext cx="2271268" cy="647700"/>
          </a:xfrm>
          <a:prstGeom prst="rect">
            <a:avLst/>
          </a:prstGeom>
        </p:spPr>
      </p:pic>
      <p:sp>
        <p:nvSpPr>
          <p:cNvPr id="3" name="TextBox 2"/>
          <p:cNvSpPr txBox="1"/>
          <p:nvPr/>
        </p:nvSpPr>
        <p:spPr>
          <a:xfrm>
            <a:off x="3614705" y="3678123"/>
            <a:ext cx="5039226" cy="830997"/>
          </a:xfrm>
          <a:prstGeom prst="rect">
            <a:avLst/>
          </a:prstGeom>
          <a:noFill/>
        </p:spPr>
        <p:txBody>
          <a:bodyPr wrap="square" rtlCol="0">
            <a:spAutoFit/>
          </a:bodyPr>
          <a:lstStyle/>
          <a:p>
            <a:pPr algn="ctr"/>
            <a:r>
              <a:rPr lang="en-GB" sz="2400" b="1" dirty="0">
                <a:solidFill>
                  <a:srgbClr val="FF0000"/>
                </a:solidFill>
                <a:latin typeface="Myriad Pro"/>
              </a:rPr>
              <a:t>BOMB CALORIMETER EXPERIMENT PRESENTATION</a:t>
            </a:r>
          </a:p>
        </p:txBody>
      </p:sp>
      <p:pic>
        <p:nvPicPr>
          <p:cNvPr id="8" name="Picture 7">
            <a:extLst>
              <a:ext uri="{FF2B5EF4-FFF2-40B4-BE49-F238E27FC236}">
                <a16:creationId xmlns:a16="http://schemas.microsoft.com/office/drawing/2014/main" id="{45AB4AAD-7AD8-9A44-B0E8-8B54B468B78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125" y="5781026"/>
            <a:ext cx="330897" cy="479561"/>
          </a:xfrm>
          <a:prstGeom prst="rect">
            <a:avLst/>
          </a:prstGeom>
          <a:noFill/>
          <a:ln>
            <a:noFill/>
          </a:ln>
        </p:spPr>
      </p:pic>
      <p:pic>
        <p:nvPicPr>
          <p:cNvPr id="9" name="Picture 8">
            <a:extLst>
              <a:ext uri="{FF2B5EF4-FFF2-40B4-BE49-F238E27FC236}">
                <a16:creationId xmlns:a16="http://schemas.microsoft.com/office/drawing/2014/main" id="{44420AF5-2DBB-8C40-A11D-29387FAFEE42}"/>
              </a:ext>
            </a:extLst>
          </p:cNvPr>
          <p:cNvPicPr>
            <a:picLocks noChangeAspect="1"/>
          </p:cNvPicPr>
          <p:nvPr/>
        </p:nvPicPr>
        <p:blipFill>
          <a:blip r:embed="rId5"/>
          <a:stretch>
            <a:fillRect/>
          </a:stretch>
        </p:blipFill>
        <p:spPr>
          <a:xfrm>
            <a:off x="911424" y="5936736"/>
            <a:ext cx="1834666" cy="240928"/>
          </a:xfrm>
          <a:prstGeom prst="rect">
            <a:avLst/>
          </a:prstGeom>
        </p:spPr>
      </p:pic>
      <p:sp>
        <p:nvSpPr>
          <p:cNvPr id="11" name="TextBox 10">
            <a:extLst>
              <a:ext uri="{FF2B5EF4-FFF2-40B4-BE49-F238E27FC236}">
                <a16:creationId xmlns:a16="http://schemas.microsoft.com/office/drawing/2014/main" id="{CE33E5F9-324D-4AFB-B1A2-74E9C771AEF9}"/>
              </a:ext>
            </a:extLst>
          </p:cNvPr>
          <p:cNvSpPr txBox="1"/>
          <p:nvPr/>
        </p:nvSpPr>
        <p:spPr>
          <a:xfrm>
            <a:off x="126816" y="6334780"/>
            <a:ext cx="11840851" cy="523220"/>
          </a:xfrm>
          <a:prstGeom prst="rect">
            <a:avLst/>
          </a:prstGeom>
          <a:noFill/>
        </p:spPr>
        <p:txBody>
          <a:bodyPr wrap="square">
            <a:spAutoFit/>
          </a:bodyPr>
          <a:lstStyle/>
          <a:p>
            <a:r>
              <a:rPr lang="en-US" sz="1400" dirty="0"/>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7C13E954-6618-DD41-983F-B54FD42EC89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192"/>
          <a:stretch/>
        </p:blipFill>
        <p:spPr>
          <a:xfrm>
            <a:off x="3602237" y="1680688"/>
            <a:ext cx="4812159" cy="3063925"/>
          </a:xfrm>
          <a:prstGeom prst="rect">
            <a:avLst/>
          </a:prstGeom>
        </p:spPr>
      </p:pic>
      <p:pic>
        <p:nvPicPr>
          <p:cNvPr id="29" name="Picture 28">
            <a:extLst>
              <a:ext uri="{FF2B5EF4-FFF2-40B4-BE49-F238E27FC236}">
                <a16:creationId xmlns:a16="http://schemas.microsoft.com/office/drawing/2014/main" id="{35A819D0-11E2-0443-A68A-6F2C570218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713" t="18501" r="22330" b="11645"/>
          <a:stretch/>
        </p:blipFill>
        <p:spPr>
          <a:xfrm>
            <a:off x="8512921" y="1680689"/>
            <a:ext cx="3487735" cy="3063924"/>
          </a:xfrm>
          <a:prstGeom prst="rect">
            <a:avLst/>
          </a:prstGeom>
        </p:spPr>
      </p:pic>
      <p:pic>
        <p:nvPicPr>
          <p:cNvPr id="36" name="Picture 35">
            <a:extLst>
              <a:ext uri="{FF2B5EF4-FFF2-40B4-BE49-F238E27FC236}">
                <a16:creationId xmlns:a16="http://schemas.microsoft.com/office/drawing/2014/main" id="{AB05C7D4-1D56-314C-AA9C-7B585172B44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495" b="5888"/>
          <a:stretch/>
        </p:blipFill>
        <p:spPr>
          <a:xfrm>
            <a:off x="147515" y="1680688"/>
            <a:ext cx="3356197" cy="3063925"/>
          </a:xfrm>
          <a:prstGeom prst="rect">
            <a:avLst/>
          </a:prstGeom>
        </p:spPr>
      </p:pic>
      <p:pic>
        <p:nvPicPr>
          <p:cNvPr id="37" name="Picture 36">
            <a:extLst>
              <a:ext uri="{FF2B5EF4-FFF2-40B4-BE49-F238E27FC236}">
                <a16:creationId xmlns:a16="http://schemas.microsoft.com/office/drawing/2014/main" id="{35075B25-E811-8F4B-9E1F-94451200AB35}"/>
              </a:ext>
            </a:extLst>
          </p:cNvPr>
          <p:cNvPicPr>
            <a:picLocks noChangeAspect="1"/>
          </p:cNvPicPr>
          <p:nvPr/>
        </p:nvPicPr>
        <p:blipFill>
          <a:blip r:embed="rId6" cstate="print"/>
          <a:stretch>
            <a:fillRect/>
          </a:stretch>
        </p:blipFill>
        <p:spPr>
          <a:xfrm>
            <a:off x="9612070" y="5921662"/>
            <a:ext cx="2271268" cy="647700"/>
          </a:xfrm>
          <a:prstGeom prst="rect">
            <a:avLst/>
          </a:prstGeom>
        </p:spPr>
      </p:pic>
      <p:pic>
        <p:nvPicPr>
          <p:cNvPr id="38" name="Picture 37">
            <a:extLst>
              <a:ext uri="{FF2B5EF4-FFF2-40B4-BE49-F238E27FC236}">
                <a16:creationId xmlns:a16="http://schemas.microsoft.com/office/drawing/2014/main" id="{9C55A13F-4F61-5E4C-A188-43D3C9D7D63F}"/>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6013" y="6089802"/>
            <a:ext cx="330897" cy="479561"/>
          </a:xfrm>
          <a:prstGeom prst="rect">
            <a:avLst/>
          </a:prstGeom>
          <a:noFill/>
          <a:ln>
            <a:noFill/>
          </a:ln>
        </p:spPr>
      </p:pic>
      <p:pic>
        <p:nvPicPr>
          <p:cNvPr id="39" name="Picture 38">
            <a:extLst>
              <a:ext uri="{FF2B5EF4-FFF2-40B4-BE49-F238E27FC236}">
                <a16:creationId xmlns:a16="http://schemas.microsoft.com/office/drawing/2014/main" id="{9CB3634E-9FF4-6D42-8DD1-1DC675ABF149}"/>
              </a:ext>
            </a:extLst>
          </p:cNvPr>
          <p:cNvPicPr>
            <a:picLocks noChangeAspect="1"/>
          </p:cNvPicPr>
          <p:nvPr/>
        </p:nvPicPr>
        <p:blipFill>
          <a:blip r:embed="rId8"/>
          <a:stretch>
            <a:fillRect/>
          </a:stretch>
        </p:blipFill>
        <p:spPr>
          <a:xfrm>
            <a:off x="878149" y="6209117"/>
            <a:ext cx="1834666" cy="240928"/>
          </a:xfrm>
          <a:prstGeom prst="rect">
            <a:avLst/>
          </a:prstGeom>
        </p:spPr>
      </p:pic>
      <p:sp>
        <p:nvSpPr>
          <p:cNvPr id="12" name="TextBox 11">
            <a:extLst>
              <a:ext uri="{FF2B5EF4-FFF2-40B4-BE49-F238E27FC236}">
                <a16:creationId xmlns:a16="http://schemas.microsoft.com/office/drawing/2014/main" id="{DBAFDDE9-2AD8-9442-AD58-3C0A066EEDA0}"/>
              </a:ext>
            </a:extLst>
          </p:cNvPr>
          <p:cNvSpPr txBox="1"/>
          <p:nvPr/>
        </p:nvSpPr>
        <p:spPr>
          <a:xfrm>
            <a:off x="279152" y="5036395"/>
            <a:ext cx="11604186" cy="707886"/>
          </a:xfrm>
          <a:prstGeom prst="rect">
            <a:avLst/>
          </a:prstGeom>
          <a:noFill/>
        </p:spPr>
        <p:txBody>
          <a:bodyPr wrap="square" rtlCol="0">
            <a:spAutoFit/>
          </a:bodyPr>
          <a:lstStyle/>
          <a:p>
            <a:pPr algn="ctr"/>
            <a:r>
              <a:rPr lang="en-US" sz="2000" dirty="0">
                <a:solidFill>
                  <a:schemeClr val="accent1"/>
                </a:solidFill>
              </a:rPr>
              <a:t>Figure 4. a) preparation of hook and crucible, b) mounting of the bomb, c) inserting pressurized oxygen at 30 atm.</a:t>
            </a:r>
          </a:p>
        </p:txBody>
      </p:sp>
      <p:sp>
        <p:nvSpPr>
          <p:cNvPr id="13" name="Rectangle 12">
            <a:extLst>
              <a:ext uri="{FF2B5EF4-FFF2-40B4-BE49-F238E27FC236}">
                <a16:creationId xmlns:a16="http://schemas.microsoft.com/office/drawing/2014/main" id="{FD8B5B08-AC86-EB49-AB21-4A611D5A90BC}"/>
              </a:ext>
            </a:extLst>
          </p:cNvPr>
          <p:cNvSpPr/>
          <p:nvPr/>
        </p:nvSpPr>
        <p:spPr>
          <a:xfrm>
            <a:off x="385463" y="745540"/>
            <a:ext cx="6646641" cy="523220"/>
          </a:xfrm>
          <a:prstGeom prst="rect">
            <a:avLst/>
          </a:prstGeom>
          <a:solidFill>
            <a:schemeClr val="bg1"/>
          </a:solidFill>
        </p:spPr>
        <p:txBody>
          <a:bodyPr wrap="square">
            <a:spAutoFit/>
          </a:bodyPr>
          <a:lstStyle/>
          <a:p>
            <a:r>
              <a:rPr lang="en-US" sz="2800" b="1" dirty="0">
                <a:latin typeface="Myriad Pro"/>
                <a:cs typeface="Myriad Pro"/>
              </a:rPr>
              <a:t>METHODOLOGY – Procedure of application</a:t>
            </a:r>
          </a:p>
        </p:txBody>
      </p:sp>
    </p:spTree>
    <p:extLst>
      <p:ext uri="{BB962C8B-B14F-4D97-AF65-F5344CB8AC3E}">
        <p14:creationId xmlns:p14="http://schemas.microsoft.com/office/powerpoint/2010/main" val="1564162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74BDBB1-00FA-F240-A8CB-9CE8D042F31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075" t="18500" r="21114" b="5948"/>
          <a:stretch/>
        </p:blipFill>
        <p:spPr>
          <a:xfrm>
            <a:off x="119337" y="1556793"/>
            <a:ext cx="3240359" cy="3122056"/>
          </a:xfrm>
          <a:prstGeom prst="rect">
            <a:avLst/>
          </a:prstGeom>
        </p:spPr>
      </p:pic>
      <p:pic>
        <p:nvPicPr>
          <p:cNvPr id="10" name="Picture 9">
            <a:extLst>
              <a:ext uri="{FF2B5EF4-FFF2-40B4-BE49-F238E27FC236}">
                <a16:creationId xmlns:a16="http://schemas.microsoft.com/office/drawing/2014/main" id="{8DE795CA-17E1-7B45-A23B-553FACA7E9B9}"/>
              </a:ext>
            </a:extLst>
          </p:cNvPr>
          <p:cNvPicPr>
            <a:picLocks noChangeAspect="1"/>
          </p:cNvPicPr>
          <p:nvPr/>
        </p:nvPicPr>
        <p:blipFill>
          <a:blip r:embed="rId4" cstate="print"/>
          <a:stretch>
            <a:fillRect/>
          </a:stretch>
        </p:blipFill>
        <p:spPr>
          <a:xfrm>
            <a:off x="9612070" y="5921662"/>
            <a:ext cx="2271268" cy="647700"/>
          </a:xfrm>
          <a:prstGeom prst="rect">
            <a:avLst/>
          </a:prstGeom>
        </p:spPr>
      </p:pic>
      <p:pic>
        <p:nvPicPr>
          <p:cNvPr id="11" name="Picture 10">
            <a:extLst>
              <a:ext uri="{FF2B5EF4-FFF2-40B4-BE49-F238E27FC236}">
                <a16:creationId xmlns:a16="http://schemas.microsoft.com/office/drawing/2014/main" id="{DF5995E7-75B0-ED4E-A293-313B3FD5A1C1}"/>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6013" y="6089802"/>
            <a:ext cx="330897" cy="479561"/>
          </a:xfrm>
          <a:prstGeom prst="rect">
            <a:avLst/>
          </a:prstGeom>
          <a:noFill/>
          <a:ln>
            <a:noFill/>
          </a:ln>
        </p:spPr>
      </p:pic>
      <p:pic>
        <p:nvPicPr>
          <p:cNvPr id="13" name="Picture 12">
            <a:extLst>
              <a:ext uri="{FF2B5EF4-FFF2-40B4-BE49-F238E27FC236}">
                <a16:creationId xmlns:a16="http://schemas.microsoft.com/office/drawing/2014/main" id="{6B363AF2-C78C-1147-9A79-79AD575FA1BD}"/>
              </a:ext>
            </a:extLst>
          </p:cNvPr>
          <p:cNvPicPr>
            <a:picLocks noChangeAspect="1"/>
          </p:cNvPicPr>
          <p:nvPr/>
        </p:nvPicPr>
        <p:blipFill>
          <a:blip r:embed="rId6"/>
          <a:stretch>
            <a:fillRect/>
          </a:stretch>
        </p:blipFill>
        <p:spPr>
          <a:xfrm>
            <a:off x="878149" y="6209117"/>
            <a:ext cx="1834666" cy="240928"/>
          </a:xfrm>
          <a:prstGeom prst="rect">
            <a:avLst/>
          </a:prstGeom>
        </p:spPr>
      </p:pic>
      <p:pic>
        <p:nvPicPr>
          <p:cNvPr id="14" name="Picture 13">
            <a:extLst>
              <a:ext uri="{FF2B5EF4-FFF2-40B4-BE49-F238E27FC236}">
                <a16:creationId xmlns:a16="http://schemas.microsoft.com/office/drawing/2014/main" id="{24296839-E97B-CE48-8259-029C93DE97B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6916" t="10872" r="12988" b="11201"/>
          <a:stretch/>
        </p:blipFill>
        <p:spPr>
          <a:xfrm>
            <a:off x="3503712" y="1556793"/>
            <a:ext cx="3744416" cy="3122057"/>
          </a:xfrm>
          <a:prstGeom prst="rect">
            <a:avLst/>
          </a:prstGeom>
        </p:spPr>
      </p:pic>
      <p:pic>
        <p:nvPicPr>
          <p:cNvPr id="15" name="Picture 14">
            <a:extLst>
              <a:ext uri="{FF2B5EF4-FFF2-40B4-BE49-F238E27FC236}">
                <a16:creationId xmlns:a16="http://schemas.microsoft.com/office/drawing/2014/main" id="{7D521355-6B78-8346-96E8-6C82D72EC0A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876" t="13250" r="22428" b="18088"/>
          <a:stretch/>
        </p:blipFill>
        <p:spPr>
          <a:xfrm>
            <a:off x="7392143" y="1558297"/>
            <a:ext cx="4645543" cy="3160386"/>
          </a:xfrm>
          <a:prstGeom prst="rect">
            <a:avLst/>
          </a:prstGeom>
        </p:spPr>
      </p:pic>
      <p:sp>
        <p:nvSpPr>
          <p:cNvPr id="12" name="TextBox 11">
            <a:extLst>
              <a:ext uri="{FF2B5EF4-FFF2-40B4-BE49-F238E27FC236}">
                <a16:creationId xmlns:a16="http://schemas.microsoft.com/office/drawing/2014/main" id="{1B76AB9F-EED3-4E45-ABAC-70C0CE2AD82D}"/>
              </a:ext>
            </a:extLst>
          </p:cNvPr>
          <p:cNvSpPr txBox="1"/>
          <p:nvPr/>
        </p:nvSpPr>
        <p:spPr>
          <a:xfrm>
            <a:off x="279152" y="5036395"/>
            <a:ext cx="11604186" cy="707886"/>
          </a:xfrm>
          <a:prstGeom prst="rect">
            <a:avLst/>
          </a:prstGeom>
          <a:noFill/>
        </p:spPr>
        <p:txBody>
          <a:bodyPr wrap="square" rtlCol="0">
            <a:spAutoFit/>
          </a:bodyPr>
          <a:lstStyle/>
          <a:p>
            <a:pPr algn="ctr"/>
            <a:r>
              <a:rPr lang="en-US" sz="2000" dirty="0">
                <a:solidFill>
                  <a:schemeClr val="accent1"/>
                </a:solidFill>
              </a:rPr>
              <a:t>Figure 5. a) fixing of the bomb inside calorimeter, b) filling the calorimeter with 2 L of water, c) starting the program.</a:t>
            </a:r>
          </a:p>
        </p:txBody>
      </p:sp>
      <p:sp>
        <p:nvSpPr>
          <p:cNvPr id="16" name="Rectangle 15">
            <a:extLst>
              <a:ext uri="{FF2B5EF4-FFF2-40B4-BE49-F238E27FC236}">
                <a16:creationId xmlns:a16="http://schemas.microsoft.com/office/drawing/2014/main" id="{2DE123F1-1B25-A646-A732-8D5B4645CE62}"/>
              </a:ext>
            </a:extLst>
          </p:cNvPr>
          <p:cNvSpPr/>
          <p:nvPr/>
        </p:nvSpPr>
        <p:spPr>
          <a:xfrm>
            <a:off x="385463" y="745540"/>
            <a:ext cx="6646641" cy="523220"/>
          </a:xfrm>
          <a:prstGeom prst="rect">
            <a:avLst/>
          </a:prstGeom>
          <a:solidFill>
            <a:schemeClr val="bg1"/>
          </a:solidFill>
        </p:spPr>
        <p:txBody>
          <a:bodyPr wrap="square">
            <a:spAutoFit/>
          </a:bodyPr>
          <a:lstStyle/>
          <a:p>
            <a:r>
              <a:rPr lang="en-US" sz="2800" b="1" dirty="0">
                <a:latin typeface="Myriad Pro"/>
                <a:cs typeface="Myriad Pro"/>
              </a:rPr>
              <a:t>METHODOLOGY – Procedure of application</a:t>
            </a:r>
          </a:p>
        </p:txBody>
      </p:sp>
    </p:spTree>
    <p:extLst>
      <p:ext uri="{BB962C8B-B14F-4D97-AF65-F5344CB8AC3E}">
        <p14:creationId xmlns:p14="http://schemas.microsoft.com/office/powerpoint/2010/main" val="4082869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AE7C30-DF00-4749-A5A9-A4F9DDF7D001}"/>
              </a:ext>
            </a:extLst>
          </p:cNvPr>
          <p:cNvSpPr/>
          <p:nvPr/>
        </p:nvSpPr>
        <p:spPr>
          <a:xfrm>
            <a:off x="407368" y="745540"/>
            <a:ext cx="5544617" cy="523220"/>
          </a:xfrm>
          <a:prstGeom prst="rect">
            <a:avLst/>
          </a:prstGeom>
          <a:solidFill>
            <a:schemeClr val="bg1"/>
          </a:solidFill>
        </p:spPr>
        <p:txBody>
          <a:bodyPr wrap="square">
            <a:spAutoFit/>
          </a:bodyPr>
          <a:lstStyle/>
          <a:p>
            <a:r>
              <a:rPr lang="en-US" sz="2800" b="1" dirty="0">
                <a:latin typeface="Myriad Pro"/>
                <a:cs typeface="Myriad Pro"/>
              </a:rPr>
              <a:t>RESULTS AND DISCUSSION</a:t>
            </a:r>
          </a:p>
        </p:txBody>
      </p:sp>
      <p:pic>
        <p:nvPicPr>
          <p:cNvPr id="9" name="Picture 8">
            <a:extLst>
              <a:ext uri="{FF2B5EF4-FFF2-40B4-BE49-F238E27FC236}">
                <a16:creationId xmlns:a16="http://schemas.microsoft.com/office/drawing/2014/main" id="{E1772659-8787-E848-BDA0-5FFBE3B850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9816" y="1411965"/>
            <a:ext cx="3399084" cy="4797152"/>
          </a:xfrm>
          <a:prstGeom prst="rect">
            <a:avLst/>
          </a:prstGeom>
        </p:spPr>
      </p:pic>
      <p:pic>
        <p:nvPicPr>
          <p:cNvPr id="10" name="Picture 9">
            <a:extLst>
              <a:ext uri="{FF2B5EF4-FFF2-40B4-BE49-F238E27FC236}">
                <a16:creationId xmlns:a16="http://schemas.microsoft.com/office/drawing/2014/main" id="{4A5FD739-9652-7C43-80E1-E5E01265742A}"/>
              </a:ext>
            </a:extLst>
          </p:cNvPr>
          <p:cNvPicPr>
            <a:picLocks noChangeAspect="1"/>
          </p:cNvPicPr>
          <p:nvPr/>
        </p:nvPicPr>
        <p:blipFill rotWithShape="1">
          <a:blip r:embed="rId4">
            <a:extLst>
              <a:ext uri="{28A0092B-C50C-407E-A947-70E740481C1C}">
                <a14:useLocalDpi xmlns:a14="http://schemas.microsoft.com/office/drawing/2010/main" val="0"/>
              </a:ext>
            </a:extLst>
          </a:blip>
          <a:srcRect l="42223" t="39801" r="44743" b="40132"/>
          <a:stretch/>
        </p:blipFill>
        <p:spPr>
          <a:xfrm rot="5400000">
            <a:off x="565864" y="1405687"/>
            <a:ext cx="2404356" cy="2776140"/>
          </a:xfrm>
          <a:prstGeom prst="rect">
            <a:avLst/>
          </a:prstGeom>
        </p:spPr>
      </p:pic>
      <p:cxnSp>
        <p:nvCxnSpPr>
          <p:cNvPr id="3" name="Straight Arrow Connector 2">
            <a:extLst>
              <a:ext uri="{FF2B5EF4-FFF2-40B4-BE49-F238E27FC236}">
                <a16:creationId xmlns:a16="http://schemas.microsoft.com/office/drawing/2014/main" id="{B383CD1E-D757-8442-9ADE-C3F54CC909BE}"/>
              </a:ext>
            </a:extLst>
          </p:cNvPr>
          <p:cNvCxnSpPr>
            <a:cxnSpLocks/>
          </p:cNvCxnSpPr>
          <p:nvPr/>
        </p:nvCxnSpPr>
        <p:spPr>
          <a:xfrm flipH="1" flipV="1">
            <a:off x="2881349" y="4149080"/>
            <a:ext cx="1833230" cy="1377281"/>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70A61E1B-E153-5F48-B5E5-7D754D0FBC76}"/>
              </a:ext>
            </a:extLst>
          </p:cNvPr>
          <p:cNvCxnSpPr>
            <a:cxnSpLocks/>
          </p:cNvCxnSpPr>
          <p:nvPr/>
        </p:nvCxnSpPr>
        <p:spPr>
          <a:xfrm flipV="1">
            <a:off x="7573582" y="4365104"/>
            <a:ext cx="1160616" cy="1512167"/>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pic>
        <p:nvPicPr>
          <p:cNvPr id="15" name="Picture 14">
            <a:extLst>
              <a:ext uri="{FF2B5EF4-FFF2-40B4-BE49-F238E27FC236}">
                <a16:creationId xmlns:a16="http://schemas.microsoft.com/office/drawing/2014/main" id="{E7154712-72A1-2E4F-9ABB-42D93BC96FEE}"/>
              </a:ext>
            </a:extLst>
          </p:cNvPr>
          <p:cNvPicPr>
            <a:picLocks noChangeAspect="1"/>
          </p:cNvPicPr>
          <p:nvPr/>
        </p:nvPicPr>
        <p:blipFill rotWithShape="1">
          <a:blip r:embed="rId5">
            <a:extLst>
              <a:ext uri="{28A0092B-C50C-407E-A947-70E740481C1C}">
                <a14:useLocalDpi xmlns:a14="http://schemas.microsoft.com/office/drawing/2010/main" val="0"/>
              </a:ext>
            </a:extLst>
          </a:blip>
          <a:srcRect l="41780" t="39901" r="45570" b="39099"/>
          <a:stretch/>
        </p:blipFill>
        <p:spPr>
          <a:xfrm rot="5400000">
            <a:off x="9072684" y="1279191"/>
            <a:ext cx="2548879" cy="3173655"/>
          </a:xfrm>
          <a:prstGeom prst="rect">
            <a:avLst/>
          </a:prstGeom>
        </p:spPr>
      </p:pic>
      <p:pic>
        <p:nvPicPr>
          <p:cNvPr id="16" name="Picture 15">
            <a:extLst>
              <a:ext uri="{FF2B5EF4-FFF2-40B4-BE49-F238E27FC236}">
                <a16:creationId xmlns:a16="http://schemas.microsoft.com/office/drawing/2014/main" id="{D91C9B0D-FE61-F94C-93DE-01569EBBEF49}"/>
              </a:ext>
            </a:extLst>
          </p:cNvPr>
          <p:cNvPicPr>
            <a:picLocks noChangeAspect="1"/>
          </p:cNvPicPr>
          <p:nvPr/>
        </p:nvPicPr>
        <p:blipFill>
          <a:blip r:embed="rId6" cstate="print"/>
          <a:stretch>
            <a:fillRect/>
          </a:stretch>
        </p:blipFill>
        <p:spPr>
          <a:xfrm>
            <a:off x="9612070" y="5921662"/>
            <a:ext cx="2271268" cy="647700"/>
          </a:xfrm>
          <a:prstGeom prst="rect">
            <a:avLst/>
          </a:prstGeom>
        </p:spPr>
      </p:pic>
      <p:pic>
        <p:nvPicPr>
          <p:cNvPr id="17" name="Picture 16">
            <a:extLst>
              <a:ext uri="{FF2B5EF4-FFF2-40B4-BE49-F238E27FC236}">
                <a16:creationId xmlns:a16="http://schemas.microsoft.com/office/drawing/2014/main" id="{5895110D-9812-4447-8F66-16C861B20230}"/>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6013" y="6089802"/>
            <a:ext cx="330897" cy="479561"/>
          </a:xfrm>
          <a:prstGeom prst="rect">
            <a:avLst/>
          </a:prstGeom>
          <a:noFill/>
          <a:ln>
            <a:noFill/>
          </a:ln>
        </p:spPr>
      </p:pic>
      <p:pic>
        <p:nvPicPr>
          <p:cNvPr id="18" name="Picture 17">
            <a:extLst>
              <a:ext uri="{FF2B5EF4-FFF2-40B4-BE49-F238E27FC236}">
                <a16:creationId xmlns:a16="http://schemas.microsoft.com/office/drawing/2014/main" id="{4F0E8C49-854B-CC4C-A422-2E495B4C16BC}"/>
              </a:ext>
            </a:extLst>
          </p:cNvPr>
          <p:cNvPicPr>
            <a:picLocks noChangeAspect="1"/>
          </p:cNvPicPr>
          <p:nvPr/>
        </p:nvPicPr>
        <p:blipFill>
          <a:blip r:embed="rId8"/>
          <a:stretch>
            <a:fillRect/>
          </a:stretch>
        </p:blipFill>
        <p:spPr>
          <a:xfrm>
            <a:off x="878149" y="6209117"/>
            <a:ext cx="1834666" cy="240928"/>
          </a:xfrm>
          <a:prstGeom prst="rect">
            <a:avLst/>
          </a:prstGeom>
        </p:spPr>
      </p:pic>
      <p:sp>
        <p:nvSpPr>
          <p:cNvPr id="14" name="TextBox 13">
            <a:extLst>
              <a:ext uri="{FF2B5EF4-FFF2-40B4-BE49-F238E27FC236}">
                <a16:creationId xmlns:a16="http://schemas.microsoft.com/office/drawing/2014/main" id="{64826EF5-BA46-7443-ADD3-9594569827D3}"/>
              </a:ext>
            </a:extLst>
          </p:cNvPr>
          <p:cNvSpPr txBox="1"/>
          <p:nvPr/>
        </p:nvSpPr>
        <p:spPr>
          <a:xfrm>
            <a:off x="3877112" y="6362262"/>
            <a:ext cx="4896544" cy="400110"/>
          </a:xfrm>
          <a:prstGeom prst="rect">
            <a:avLst/>
          </a:prstGeom>
          <a:noFill/>
        </p:spPr>
        <p:txBody>
          <a:bodyPr wrap="square" rtlCol="0">
            <a:spAutoFit/>
          </a:bodyPr>
          <a:lstStyle/>
          <a:p>
            <a:pPr algn="ctr"/>
            <a:r>
              <a:rPr lang="en-US" sz="2000" dirty="0">
                <a:solidFill>
                  <a:schemeClr val="accent1"/>
                </a:solidFill>
              </a:rPr>
              <a:t>Figure 6. Output results for both substances</a:t>
            </a:r>
          </a:p>
        </p:txBody>
      </p:sp>
    </p:spTree>
    <p:extLst>
      <p:ext uri="{BB962C8B-B14F-4D97-AF65-F5344CB8AC3E}">
        <p14:creationId xmlns:p14="http://schemas.microsoft.com/office/powerpoint/2010/main" val="1127591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02E8D2-8FA3-C340-B689-1AB2A67D9F86}"/>
              </a:ext>
            </a:extLst>
          </p:cNvPr>
          <p:cNvSpPr/>
          <p:nvPr/>
        </p:nvSpPr>
        <p:spPr>
          <a:xfrm>
            <a:off x="407368" y="1772816"/>
            <a:ext cx="10945216" cy="1015663"/>
          </a:xfrm>
          <a:prstGeom prst="rect">
            <a:avLst/>
          </a:prstGeom>
        </p:spPr>
        <p:txBody>
          <a:bodyPr wrap="square">
            <a:spAutoFit/>
          </a:bodyPr>
          <a:lstStyle/>
          <a:p>
            <a:pPr algn="just"/>
            <a:r>
              <a:rPr lang="en-US" sz="2000" dirty="0">
                <a:latin typeface="Calibri" panose="020F0502020204030204" pitchFamily="34" charset="0"/>
                <a:cs typeface="Calibri" panose="020F0502020204030204" pitchFamily="34" charset="0"/>
              </a:rPr>
              <a:t>After the experiment, the results were compared with the standard values given on the table (http://</a:t>
            </a:r>
            <a:r>
              <a:rPr lang="en-US" sz="2000" dirty="0" err="1">
                <a:latin typeface="Calibri" panose="020F0502020204030204" pitchFamily="34" charset="0"/>
                <a:cs typeface="Calibri" panose="020F0502020204030204" pitchFamily="34" charset="0"/>
              </a:rPr>
              <a:t>webbook.nist.gov</a:t>
            </a:r>
            <a:r>
              <a:rPr lang="en-US" sz="2000" dirty="0">
                <a:latin typeface="Calibri" panose="020F0502020204030204" pitchFamily="34" charset="0"/>
                <a:cs typeface="Calibri" panose="020F0502020204030204" pitchFamily="34" charset="0"/>
              </a:rPr>
              <a:t>)</a:t>
            </a:r>
          </a:p>
          <a:p>
            <a:pPr algn="just"/>
            <a:endParaRPr lang="en-US" sz="2000" dirty="0">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A375965C-68A1-D647-9BDF-D9977696C810}"/>
              </a:ext>
            </a:extLst>
          </p:cNvPr>
          <p:cNvSpPr/>
          <p:nvPr/>
        </p:nvSpPr>
        <p:spPr>
          <a:xfrm>
            <a:off x="407368" y="745540"/>
            <a:ext cx="5544617" cy="523220"/>
          </a:xfrm>
          <a:prstGeom prst="rect">
            <a:avLst/>
          </a:prstGeom>
          <a:solidFill>
            <a:schemeClr val="bg1"/>
          </a:solidFill>
        </p:spPr>
        <p:txBody>
          <a:bodyPr wrap="square">
            <a:spAutoFit/>
          </a:bodyPr>
          <a:lstStyle/>
          <a:p>
            <a:r>
              <a:rPr lang="en-US" sz="2800" b="1" dirty="0">
                <a:latin typeface="Myriad Pro"/>
                <a:cs typeface="Myriad Pro"/>
              </a:rPr>
              <a:t>RESULTS AND DISCUSSION</a:t>
            </a:r>
          </a:p>
        </p:txBody>
      </p:sp>
      <p:graphicFrame>
        <p:nvGraphicFramePr>
          <p:cNvPr id="9" name="Table 8">
            <a:extLst>
              <a:ext uri="{FF2B5EF4-FFF2-40B4-BE49-F238E27FC236}">
                <a16:creationId xmlns:a16="http://schemas.microsoft.com/office/drawing/2014/main" id="{B4E6CAF0-E05B-7244-BD97-A3F21D8DE605}"/>
              </a:ext>
            </a:extLst>
          </p:cNvPr>
          <p:cNvGraphicFramePr>
            <a:graphicFrameLocks noGrp="1"/>
          </p:cNvGraphicFramePr>
          <p:nvPr>
            <p:extLst>
              <p:ext uri="{D42A27DB-BD31-4B8C-83A1-F6EECF244321}">
                <p14:modId xmlns:p14="http://schemas.microsoft.com/office/powerpoint/2010/main" val="849892326"/>
              </p:ext>
            </p:extLst>
          </p:nvPr>
        </p:nvGraphicFramePr>
        <p:xfrm>
          <a:off x="1271464" y="3504864"/>
          <a:ext cx="9289032" cy="1188720"/>
        </p:xfrm>
        <a:graphic>
          <a:graphicData uri="http://schemas.openxmlformats.org/drawingml/2006/table">
            <a:tbl>
              <a:tblPr firstRow="1" bandRow="1">
                <a:tableStyleId>{5C22544A-7EE6-4342-B048-85BDC9FD1C3A}</a:tableStyleId>
              </a:tblPr>
              <a:tblGrid>
                <a:gridCol w="1812494">
                  <a:extLst>
                    <a:ext uri="{9D8B030D-6E8A-4147-A177-3AD203B41FA5}">
                      <a16:colId xmlns:a16="http://schemas.microsoft.com/office/drawing/2014/main" val="243243350"/>
                    </a:ext>
                  </a:extLst>
                </a:gridCol>
                <a:gridCol w="2832022">
                  <a:extLst>
                    <a:ext uri="{9D8B030D-6E8A-4147-A177-3AD203B41FA5}">
                      <a16:colId xmlns:a16="http://schemas.microsoft.com/office/drawing/2014/main" val="214094625"/>
                    </a:ext>
                  </a:extLst>
                </a:gridCol>
                <a:gridCol w="2322258">
                  <a:extLst>
                    <a:ext uri="{9D8B030D-6E8A-4147-A177-3AD203B41FA5}">
                      <a16:colId xmlns:a16="http://schemas.microsoft.com/office/drawing/2014/main" val="53432663"/>
                    </a:ext>
                  </a:extLst>
                </a:gridCol>
                <a:gridCol w="2322258">
                  <a:extLst>
                    <a:ext uri="{9D8B030D-6E8A-4147-A177-3AD203B41FA5}">
                      <a16:colId xmlns:a16="http://schemas.microsoft.com/office/drawing/2014/main" val="2577888762"/>
                    </a:ext>
                  </a:extLst>
                </a:gridCol>
              </a:tblGrid>
              <a:tr h="370840">
                <a:tc>
                  <a:txBody>
                    <a:bodyPr/>
                    <a:lstStyle/>
                    <a:p>
                      <a:endParaRPr lang="en-US" sz="2000" dirty="0"/>
                    </a:p>
                  </a:txBody>
                  <a:tcPr/>
                </a:tc>
                <a:tc>
                  <a:txBody>
                    <a:bodyPr/>
                    <a:lstStyle/>
                    <a:p>
                      <a:r>
                        <a:rPr lang="en-US" sz="2000" dirty="0"/>
                        <a:t>Experimental results</a:t>
                      </a:r>
                    </a:p>
                  </a:txBody>
                  <a:tcPr/>
                </a:tc>
                <a:tc>
                  <a:txBody>
                    <a:bodyPr/>
                    <a:lstStyle/>
                    <a:p>
                      <a:r>
                        <a:rPr lang="en-US" sz="2000" dirty="0"/>
                        <a:t>Table values</a:t>
                      </a:r>
                    </a:p>
                  </a:txBody>
                  <a:tcPr/>
                </a:tc>
                <a:tc>
                  <a:txBody>
                    <a:bodyPr/>
                    <a:lstStyle/>
                    <a:p>
                      <a:r>
                        <a:rPr lang="en-US" sz="2000" dirty="0"/>
                        <a:t>Deviation</a:t>
                      </a:r>
                    </a:p>
                  </a:txBody>
                  <a:tcPr/>
                </a:tc>
                <a:extLst>
                  <a:ext uri="{0D108BD9-81ED-4DB2-BD59-A6C34878D82A}">
                    <a16:rowId xmlns:a16="http://schemas.microsoft.com/office/drawing/2014/main" val="765964441"/>
                  </a:ext>
                </a:extLst>
              </a:tr>
              <a:tr h="370840">
                <a:tc>
                  <a:txBody>
                    <a:bodyPr/>
                    <a:lstStyle/>
                    <a:p>
                      <a:r>
                        <a:rPr lang="en-US" sz="2000" b="1" dirty="0"/>
                        <a:t>Oat</a:t>
                      </a:r>
                    </a:p>
                  </a:txBody>
                  <a:tcPr/>
                </a:tc>
                <a:tc>
                  <a:txBody>
                    <a:bodyPr/>
                    <a:lstStyle/>
                    <a:p>
                      <a:pPr algn="ctr"/>
                      <a:r>
                        <a:rPr lang="en-US" sz="2000" dirty="0"/>
                        <a:t>17470 J/g</a:t>
                      </a:r>
                    </a:p>
                  </a:txBody>
                  <a:tcPr/>
                </a:tc>
                <a:tc>
                  <a:txBody>
                    <a:bodyPr/>
                    <a:lstStyle/>
                    <a:p>
                      <a:pPr algn="ctr"/>
                      <a:r>
                        <a:rPr lang="en-US" sz="2000" dirty="0"/>
                        <a:t>14895 J/g</a:t>
                      </a:r>
                    </a:p>
                  </a:txBody>
                  <a:tcPr/>
                </a:tc>
                <a:tc>
                  <a:txBody>
                    <a:bodyPr/>
                    <a:lstStyle/>
                    <a:p>
                      <a:pPr algn="ctr"/>
                      <a:r>
                        <a:rPr lang="en-US" sz="2000" b="1" dirty="0">
                          <a:solidFill>
                            <a:schemeClr val="tx1"/>
                          </a:solidFill>
                        </a:rPr>
                        <a:t>17,28%</a:t>
                      </a:r>
                    </a:p>
                  </a:txBody>
                  <a:tcPr/>
                </a:tc>
                <a:extLst>
                  <a:ext uri="{0D108BD9-81ED-4DB2-BD59-A6C34878D82A}">
                    <a16:rowId xmlns:a16="http://schemas.microsoft.com/office/drawing/2014/main" val="434603877"/>
                  </a:ext>
                </a:extLst>
              </a:tr>
              <a:tr h="370840">
                <a:tc>
                  <a:txBody>
                    <a:bodyPr/>
                    <a:lstStyle/>
                    <a:p>
                      <a:r>
                        <a:rPr lang="en-US" sz="2000" b="1" dirty="0"/>
                        <a:t>Creamer</a:t>
                      </a:r>
                    </a:p>
                  </a:txBody>
                  <a:tcPr/>
                </a:tc>
                <a:tc>
                  <a:txBody>
                    <a:bodyPr/>
                    <a:lstStyle/>
                    <a:p>
                      <a:pPr algn="ctr"/>
                      <a:r>
                        <a:rPr lang="en-US" sz="2000" dirty="0"/>
                        <a:t>22300 J/g</a:t>
                      </a:r>
                    </a:p>
                  </a:txBody>
                  <a:tcPr/>
                </a:tc>
                <a:tc>
                  <a:txBody>
                    <a:bodyPr/>
                    <a:lstStyle/>
                    <a:p>
                      <a:pPr algn="ctr"/>
                      <a:r>
                        <a:rPr lang="en-US" sz="2000" dirty="0"/>
                        <a:t>20752 J/g</a:t>
                      </a:r>
                    </a:p>
                  </a:txBody>
                  <a:tcPr/>
                </a:tc>
                <a:tc>
                  <a:txBody>
                    <a:bodyPr/>
                    <a:lstStyle/>
                    <a:p>
                      <a:pPr algn="ctr"/>
                      <a:r>
                        <a:rPr lang="en-US" sz="2000" b="1" dirty="0">
                          <a:solidFill>
                            <a:schemeClr val="tx1"/>
                          </a:solidFill>
                        </a:rPr>
                        <a:t>7,46%</a:t>
                      </a:r>
                    </a:p>
                  </a:txBody>
                  <a:tcPr/>
                </a:tc>
                <a:extLst>
                  <a:ext uri="{0D108BD9-81ED-4DB2-BD59-A6C34878D82A}">
                    <a16:rowId xmlns:a16="http://schemas.microsoft.com/office/drawing/2014/main" val="994399742"/>
                  </a:ext>
                </a:extLst>
              </a:tr>
            </a:tbl>
          </a:graphicData>
        </a:graphic>
      </p:graphicFrame>
      <p:sp>
        <p:nvSpPr>
          <p:cNvPr id="13" name="TextBox 12">
            <a:extLst>
              <a:ext uri="{FF2B5EF4-FFF2-40B4-BE49-F238E27FC236}">
                <a16:creationId xmlns:a16="http://schemas.microsoft.com/office/drawing/2014/main" id="{3CD904DF-B2C3-954A-A378-E07D93B12E3A}"/>
              </a:ext>
            </a:extLst>
          </p:cNvPr>
          <p:cNvSpPr txBox="1"/>
          <p:nvPr/>
        </p:nvSpPr>
        <p:spPr>
          <a:xfrm>
            <a:off x="1055440" y="2978543"/>
            <a:ext cx="10081120" cy="400110"/>
          </a:xfrm>
          <a:prstGeom prst="rect">
            <a:avLst/>
          </a:prstGeom>
          <a:noFill/>
        </p:spPr>
        <p:txBody>
          <a:bodyPr wrap="square" rtlCol="0">
            <a:spAutoFit/>
          </a:bodyPr>
          <a:lstStyle/>
          <a:p>
            <a:pPr algn="ctr"/>
            <a:r>
              <a:rPr lang="en-US" sz="2000" dirty="0">
                <a:solidFill>
                  <a:schemeClr val="accent1"/>
                </a:solidFill>
              </a:rPr>
              <a:t>Table 1. Experimental vs. table results for oat and creamer.</a:t>
            </a:r>
          </a:p>
        </p:txBody>
      </p:sp>
      <p:pic>
        <p:nvPicPr>
          <p:cNvPr id="14" name="Picture 13">
            <a:extLst>
              <a:ext uri="{FF2B5EF4-FFF2-40B4-BE49-F238E27FC236}">
                <a16:creationId xmlns:a16="http://schemas.microsoft.com/office/drawing/2014/main" id="{A50D353F-CA64-D043-8B06-F0A7B136FBC4}"/>
              </a:ext>
            </a:extLst>
          </p:cNvPr>
          <p:cNvPicPr>
            <a:picLocks noChangeAspect="1"/>
          </p:cNvPicPr>
          <p:nvPr/>
        </p:nvPicPr>
        <p:blipFill>
          <a:blip r:embed="rId3" cstate="print"/>
          <a:stretch>
            <a:fillRect/>
          </a:stretch>
        </p:blipFill>
        <p:spPr>
          <a:xfrm>
            <a:off x="9612070" y="5921662"/>
            <a:ext cx="2271268" cy="647700"/>
          </a:xfrm>
          <a:prstGeom prst="rect">
            <a:avLst/>
          </a:prstGeom>
        </p:spPr>
      </p:pic>
      <p:pic>
        <p:nvPicPr>
          <p:cNvPr id="15" name="Picture 14">
            <a:extLst>
              <a:ext uri="{FF2B5EF4-FFF2-40B4-BE49-F238E27FC236}">
                <a16:creationId xmlns:a16="http://schemas.microsoft.com/office/drawing/2014/main" id="{5E285A1C-9717-C445-AC25-6516E0520F7A}"/>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013" y="6089802"/>
            <a:ext cx="330897" cy="479561"/>
          </a:xfrm>
          <a:prstGeom prst="rect">
            <a:avLst/>
          </a:prstGeom>
          <a:noFill/>
          <a:ln>
            <a:noFill/>
          </a:ln>
        </p:spPr>
      </p:pic>
      <p:pic>
        <p:nvPicPr>
          <p:cNvPr id="16" name="Picture 15">
            <a:extLst>
              <a:ext uri="{FF2B5EF4-FFF2-40B4-BE49-F238E27FC236}">
                <a16:creationId xmlns:a16="http://schemas.microsoft.com/office/drawing/2014/main" id="{07914EA2-3F1B-0D4F-8E17-F04CC317FCAF}"/>
              </a:ext>
            </a:extLst>
          </p:cNvPr>
          <p:cNvPicPr>
            <a:picLocks noChangeAspect="1"/>
          </p:cNvPicPr>
          <p:nvPr/>
        </p:nvPicPr>
        <p:blipFill>
          <a:blip r:embed="rId5"/>
          <a:stretch>
            <a:fillRect/>
          </a:stretch>
        </p:blipFill>
        <p:spPr>
          <a:xfrm>
            <a:off x="878149" y="6209117"/>
            <a:ext cx="1834666" cy="240928"/>
          </a:xfrm>
          <a:prstGeom prst="rect">
            <a:avLst/>
          </a:prstGeom>
        </p:spPr>
      </p:pic>
    </p:spTree>
    <p:extLst>
      <p:ext uri="{BB962C8B-B14F-4D97-AF65-F5344CB8AC3E}">
        <p14:creationId xmlns:p14="http://schemas.microsoft.com/office/powerpoint/2010/main" val="4157293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02E8D2-8FA3-C340-B689-1AB2A67D9F86}"/>
              </a:ext>
            </a:extLst>
          </p:cNvPr>
          <p:cNvSpPr/>
          <p:nvPr/>
        </p:nvSpPr>
        <p:spPr>
          <a:xfrm>
            <a:off x="407368" y="1772816"/>
            <a:ext cx="10945216" cy="2246769"/>
          </a:xfrm>
          <a:prstGeom prst="rect">
            <a:avLst/>
          </a:prstGeom>
        </p:spPr>
        <p:txBody>
          <a:bodyPr wrap="square">
            <a:spAutoFit/>
          </a:bodyPr>
          <a:lstStyle/>
          <a:p>
            <a:pPr marL="342900" indent="-342900" algn="just">
              <a:buFont typeface="Wingdings" pitchFamily="2" charset="2"/>
              <a:buChar char="q"/>
            </a:pPr>
            <a:r>
              <a:rPr lang="en-US" sz="2000" dirty="0">
                <a:latin typeface="Calibri" panose="020F0502020204030204" pitchFamily="34" charset="0"/>
                <a:cs typeface="Calibri" panose="020F0502020204030204" pitchFamily="34" charset="0"/>
              </a:rPr>
              <a:t>As it can be seen from Table 1, oat has the highest variability of 17,28%. This result can be explained with the heterogeneous nature of oat seeds. </a:t>
            </a:r>
          </a:p>
          <a:p>
            <a:pPr marL="342900" indent="-342900" algn="just">
              <a:buFont typeface="Wingdings" pitchFamily="2" charset="2"/>
              <a:buChar char="q"/>
            </a:pPr>
            <a:endParaRPr lang="en-US" sz="2000" dirty="0">
              <a:latin typeface="Calibri" panose="020F0502020204030204" pitchFamily="34" charset="0"/>
              <a:cs typeface="Calibri" panose="020F0502020204030204" pitchFamily="34" charset="0"/>
            </a:endParaRPr>
          </a:p>
          <a:p>
            <a:pPr marL="342900" indent="-342900" algn="just">
              <a:buFont typeface="Wingdings" pitchFamily="2" charset="2"/>
              <a:buChar char="q"/>
            </a:pPr>
            <a:r>
              <a:rPr lang="en-US" sz="2000" dirty="0">
                <a:latin typeface="Calibri" panose="020F0502020204030204" pitchFamily="34" charset="0"/>
                <a:cs typeface="Calibri" panose="020F0502020204030204" pitchFamily="34" charset="0"/>
              </a:rPr>
              <a:t>The creamer on the other hand, seems to have a smaller variance. It can be explained with the more controlled environment where the dust is produced.</a:t>
            </a:r>
          </a:p>
          <a:p>
            <a:pPr marL="342900" indent="-342900" algn="just">
              <a:buFont typeface="Wingdings" pitchFamily="2" charset="2"/>
              <a:buChar char="q"/>
            </a:pPr>
            <a:endParaRPr lang="en-US" sz="2000" dirty="0">
              <a:latin typeface="Calibri" panose="020F0502020204030204" pitchFamily="34" charset="0"/>
              <a:cs typeface="Calibri" panose="020F0502020204030204" pitchFamily="34" charset="0"/>
            </a:endParaRPr>
          </a:p>
          <a:p>
            <a:pPr marL="342900" indent="-342900" algn="just">
              <a:buFont typeface="Wingdings" pitchFamily="2" charset="2"/>
              <a:buChar char="q"/>
            </a:pPr>
            <a:endParaRPr lang="en-US" sz="2000" dirty="0">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A375965C-68A1-D647-9BDF-D9977696C810}"/>
              </a:ext>
            </a:extLst>
          </p:cNvPr>
          <p:cNvSpPr/>
          <p:nvPr/>
        </p:nvSpPr>
        <p:spPr>
          <a:xfrm>
            <a:off x="407368" y="745540"/>
            <a:ext cx="5544617" cy="523220"/>
          </a:xfrm>
          <a:prstGeom prst="rect">
            <a:avLst/>
          </a:prstGeom>
          <a:solidFill>
            <a:schemeClr val="bg1"/>
          </a:solidFill>
        </p:spPr>
        <p:txBody>
          <a:bodyPr wrap="square">
            <a:spAutoFit/>
          </a:bodyPr>
          <a:lstStyle/>
          <a:p>
            <a:r>
              <a:rPr lang="en-US" sz="2800" b="1" dirty="0">
                <a:latin typeface="Myriad Pro"/>
                <a:cs typeface="Myriad Pro"/>
              </a:rPr>
              <a:t>RESULTS AND DISCUSSION</a:t>
            </a:r>
          </a:p>
        </p:txBody>
      </p:sp>
      <p:pic>
        <p:nvPicPr>
          <p:cNvPr id="14" name="Picture 13">
            <a:extLst>
              <a:ext uri="{FF2B5EF4-FFF2-40B4-BE49-F238E27FC236}">
                <a16:creationId xmlns:a16="http://schemas.microsoft.com/office/drawing/2014/main" id="{A50D353F-CA64-D043-8B06-F0A7B136FBC4}"/>
              </a:ext>
            </a:extLst>
          </p:cNvPr>
          <p:cNvPicPr>
            <a:picLocks noChangeAspect="1"/>
          </p:cNvPicPr>
          <p:nvPr/>
        </p:nvPicPr>
        <p:blipFill>
          <a:blip r:embed="rId3" cstate="print"/>
          <a:stretch>
            <a:fillRect/>
          </a:stretch>
        </p:blipFill>
        <p:spPr>
          <a:xfrm>
            <a:off x="9612070" y="5921662"/>
            <a:ext cx="2271268" cy="647700"/>
          </a:xfrm>
          <a:prstGeom prst="rect">
            <a:avLst/>
          </a:prstGeom>
        </p:spPr>
      </p:pic>
      <p:pic>
        <p:nvPicPr>
          <p:cNvPr id="15" name="Picture 14">
            <a:extLst>
              <a:ext uri="{FF2B5EF4-FFF2-40B4-BE49-F238E27FC236}">
                <a16:creationId xmlns:a16="http://schemas.microsoft.com/office/drawing/2014/main" id="{5E285A1C-9717-C445-AC25-6516E0520F7A}"/>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013" y="6089802"/>
            <a:ext cx="330897" cy="479561"/>
          </a:xfrm>
          <a:prstGeom prst="rect">
            <a:avLst/>
          </a:prstGeom>
          <a:noFill/>
          <a:ln>
            <a:noFill/>
          </a:ln>
        </p:spPr>
      </p:pic>
      <p:pic>
        <p:nvPicPr>
          <p:cNvPr id="16" name="Picture 15">
            <a:extLst>
              <a:ext uri="{FF2B5EF4-FFF2-40B4-BE49-F238E27FC236}">
                <a16:creationId xmlns:a16="http://schemas.microsoft.com/office/drawing/2014/main" id="{07914EA2-3F1B-0D4F-8E17-F04CC317FCAF}"/>
              </a:ext>
            </a:extLst>
          </p:cNvPr>
          <p:cNvPicPr>
            <a:picLocks noChangeAspect="1"/>
          </p:cNvPicPr>
          <p:nvPr/>
        </p:nvPicPr>
        <p:blipFill>
          <a:blip r:embed="rId5"/>
          <a:stretch>
            <a:fillRect/>
          </a:stretch>
        </p:blipFill>
        <p:spPr>
          <a:xfrm>
            <a:off x="878149" y="6209117"/>
            <a:ext cx="1834666" cy="240928"/>
          </a:xfrm>
          <a:prstGeom prst="rect">
            <a:avLst/>
          </a:prstGeom>
        </p:spPr>
      </p:pic>
    </p:spTree>
    <p:extLst>
      <p:ext uri="{BB962C8B-B14F-4D97-AF65-F5344CB8AC3E}">
        <p14:creationId xmlns:p14="http://schemas.microsoft.com/office/powerpoint/2010/main" val="1325956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375965C-68A1-D647-9BDF-D9977696C810}"/>
              </a:ext>
            </a:extLst>
          </p:cNvPr>
          <p:cNvSpPr/>
          <p:nvPr/>
        </p:nvSpPr>
        <p:spPr>
          <a:xfrm>
            <a:off x="407368" y="745540"/>
            <a:ext cx="7272808" cy="523220"/>
          </a:xfrm>
          <a:prstGeom prst="rect">
            <a:avLst/>
          </a:prstGeom>
          <a:solidFill>
            <a:schemeClr val="bg1"/>
          </a:solidFill>
        </p:spPr>
        <p:txBody>
          <a:bodyPr wrap="square">
            <a:spAutoFit/>
          </a:bodyPr>
          <a:lstStyle/>
          <a:p>
            <a:r>
              <a:rPr lang="en-US" sz="2800" b="1" dirty="0">
                <a:latin typeface="Myriad Pro"/>
                <a:cs typeface="Myriad Pro"/>
              </a:rPr>
              <a:t>RESULTS AND DISCUSSION – other substances</a:t>
            </a:r>
          </a:p>
        </p:txBody>
      </p:sp>
      <p:pic>
        <p:nvPicPr>
          <p:cNvPr id="14" name="Picture 13">
            <a:extLst>
              <a:ext uri="{FF2B5EF4-FFF2-40B4-BE49-F238E27FC236}">
                <a16:creationId xmlns:a16="http://schemas.microsoft.com/office/drawing/2014/main" id="{A50D353F-CA64-D043-8B06-F0A7B136FBC4}"/>
              </a:ext>
            </a:extLst>
          </p:cNvPr>
          <p:cNvPicPr>
            <a:picLocks noChangeAspect="1"/>
          </p:cNvPicPr>
          <p:nvPr/>
        </p:nvPicPr>
        <p:blipFill>
          <a:blip r:embed="rId3" cstate="print"/>
          <a:stretch>
            <a:fillRect/>
          </a:stretch>
        </p:blipFill>
        <p:spPr>
          <a:xfrm>
            <a:off x="9612070" y="6165675"/>
            <a:ext cx="2271268" cy="647700"/>
          </a:xfrm>
          <a:prstGeom prst="rect">
            <a:avLst/>
          </a:prstGeom>
        </p:spPr>
      </p:pic>
      <p:pic>
        <p:nvPicPr>
          <p:cNvPr id="15" name="Picture 14">
            <a:extLst>
              <a:ext uri="{FF2B5EF4-FFF2-40B4-BE49-F238E27FC236}">
                <a16:creationId xmlns:a16="http://schemas.microsoft.com/office/drawing/2014/main" id="{5E285A1C-9717-C445-AC25-6516E0520F7A}"/>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013" y="6333815"/>
            <a:ext cx="330897" cy="479561"/>
          </a:xfrm>
          <a:prstGeom prst="rect">
            <a:avLst/>
          </a:prstGeom>
          <a:noFill/>
          <a:ln>
            <a:noFill/>
          </a:ln>
        </p:spPr>
      </p:pic>
      <p:pic>
        <p:nvPicPr>
          <p:cNvPr id="16" name="Picture 15">
            <a:extLst>
              <a:ext uri="{FF2B5EF4-FFF2-40B4-BE49-F238E27FC236}">
                <a16:creationId xmlns:a16="http://schemas.microsoft.com/office/drawing/2014/main" id="{07914EA2-3F1B-0D4F-8E17-F04CC317FCAF}"/>
              </a:ext>
            </a:extLst>
          </p:cNvPr>
          <p:cNvPicPr>
            <a:picLocks noChangeAspect="1"/>
          </p:cNvPicPr>
          <p:nvPr/>
        </p:nvPicPr>
        <p:blipFill>
          <a:blip r:embed="rId5"/>
          <a:stretch>
            <a:fillRect/>
          </a:stretch>
        </p:blipFill>
        <p:spPr>
          <a:xfrm>
            <a:off x="878149" y="6453130"/>
            <a:ext cx="1834666" cy="240928"/>
          </a:xfrm>
          <a:prstGeom prst="rect">
            <a:avLst/>
          </a:prstGeom>
        </p:spPr>
      </p:pic>
      <p:graphicFrame>
        <p:nvGraphicFramePr>
          <p:cNvPr id="9" name="Table 8">
            <a:extLst>
              <a:ext uri="{FF2B5EF4-FFF2-40B4-BE49-F238E27FC236}">
                <a16:creationId xmlns:a16="http://schemas.microsoft.com/office/drawing/2014/main" id="{F39858C3-6ED5-EC46-87B0-59086357B05D}"/>
              </a:ext>
            </a:extLst>
          </p:cNvPr>
          <p:cNvGraphicFramePr>
            <a:graphicFrameLocks noGrp="1"/>
          </p:cNvGraphicFramePr>
          <p:nvPr>
            <p:extLst>
              <p:ext uri="{D42A27DB-BD31-4B8C-83A1-F6EECF244321}">
                <p14:modId xmlns:p14="http://schemas.microsoft.com/office/powerpoint/2010/main" val="1408888760"/>
              </p:ext>
            </p:extLst>
          </p:nvPr>
        </p:nvGraphicFramePr>
        <p:xfrm>
          <a:off x="1085874" y="2555982"/>
          <a:ext cx="9661830" cy="3126612"/>
        </p:xfrm>
        <a:graphic>
          <a:graphicData uri="http://schemas.openxmlformats.org/drawingml/2006/table">
            <a:tbl>
              <a:tblPr firstRow="1" bandRow="1">
                <a:tableStyleId>{5C22544A-7EE6-4342-B048-85BDC9FD1C3A}</a:tableStyleId>
              </a:tblPr>
              <a:tblGrid>
                <a:gridCol w="1885235">
                  <a:extLst>
                    <a:ext uri="{9D8B030D-6E8A-4147-A177-3AD203B41FA5}">
                      <a16:colId xmlns:a16="http://schemas.microsoft.com/office/drawing/2014/main" val="243243350"/>
                    </a:ext>
                  </a:extLst>
                </a:gridCol>
                <a:gridCol w="2945681">
                  <a:extLst>
                    <a:ext uri="{9D8B030D-6E8A-4147-A177-3AD203B41FA5}">
                      <a16:colId xmlns:a16="http://schemas.microsoft.com/office/drawing/2014/main" val="214094625"/>
                    </a:ext>
                  </a:extLst>
                </a:gridCol>
                <a:gridCol w="2415457">
                  <a:extLst>
                    <a:ext uri="{9D8B030D-6E8A-4147-A177-3AD203B41FA5}">
                      <a16:colId xmlns:a16="http://schemas.microsoft.com/office/drawing/2014/main" val="53432663"/>
                    </a:ext>
                  </a:extLst>
                </a:gridCol>
                <a:gridCol w="2415457">
                  <a:extLst>
                    <a:ext uri="{9D8B030D-6E8A-4147-A177-3AD203B41FA5}">
                      <a16:colId xmlns:a16="http://schemas.microsoft.com/office/drawing/2014/main" val="2577888762"/>
                    </a:ext>
                  </a:extLst>
                </a:gridCol>
              </a:tblGrid>
              <a:tr h="365616">
                <a:tc>
                  <a:txBody>
                    <a:bodyPr/>
                    <a:lstStyle/>
                    <a:p>
                      <a:endParaRPr lang="en-US" sz="2000" dirty="0"/>
                    </a:p>
                  </a:txBody>
                  <a:tcPr marL="84373" marR="84373" marT="42186" marB="42186"/>
                </a:tc>
                <a:tc>
                  <a:txBody>
                    <a:bodyPr/>
                    <a:lstStyle/>
                    <a:p>
                      <a:pPr algn="ctr"/>
                      <a:r>
                        <a:rPr lang="en-US" sz="2000" dirty="0"/>
                        <a:t>Experimental results (J/g)</a:t>
                      </a:r>
                    </a:p>
                  </a:txBody>
                  <a:tcPr marL="84373" marR="84373" marT="42186" marB="42186"/>
                </a:tc>
                <a:tc>
                  <a:txBody>
                    <a:bodyPr/>
                    <a:lstStyle/>
                    <a:p>
                      <a:pPr algn="ctr"/>
                      <a:r>
                        <a:rPr lang="en-US" sz="2000" dirty="0"/>
                        <a:t>Table values (J/g)</a:t>
                      </a:r>
                    </a:p>
                  </a:txBody>
                  <a:tcPr marL="84373" marR="84373" marT="42186" marB="42186"/>
                </a:tc>
                <a:tc>
                  <a:txBody>
                    <a:bodyPr/>
                    <a:lstStyle/>
                    <a:p>
                      <a:pPr algn="ctr"/>
                      <a:r>
                        <a:rPr lang="en-US" sz="2000" dirty="0"/>
                        <a:t>Deviation</a:t>
                      </a:r>
                    </a:p>
                  </a:txBody>
                  <a:tcPr marL="84373" marR="84373" marT="42186" marB="42186"/>
                </a:tc>
                <a:extLst>
                  <a:ext uri="{0D108BD9-81ED-4DB2-BD59-A6C34878D82A}">
                    <a16:rowId xmlns:a16="http://schemas.microsoft.com/office/drawing/2014/main" val="765964441"/>
                  </a:ext>
                </a:extLst>
              </a:tr>
              <a:tr h="342180">
                <a:tc>
                  <a:txBody>
                    <a:bodyPr/>
                    <a:lstStyle/>
                    <a:p>
                      <a:pPr algn="l" fontAlgn="b"/>
                      <a:r>
                        <a:rPr lang="en-US" sz="2000" b="1" dirty="0">
                          <a:solidFill>
                            <a:schemeClr val="dk1"/>
                          </a:solidFill>
                          <a:latin typeface="+mn-lt"/>
                          <a:ea typeface="+mn-ea"/>
                          <a:cs typeface="+mn-cs"/>
                        </a:rPr>
                        <a:t>Sugar</a:t>
                      </a:r>
                    </a:p>
                  </a:txBody>
                  <a:tcPr marL="8789" marR="8789" marT="8789" marB="0" anchor="b"/>
                </a:tc>
                <a:tc>
                  <a:txBody>
                    <a:bodyPr/>
                    <a:lstStyle/>
                    <a:p>
                      <a:pPr algn="ctr" fontAlgn="b"/>
                      <a:r>
                        <a:rPr lang="en-US" sz="2000" dirty="0">
                          <a:solidFill>
                            <a:schemeClr val="dk1"/>
                          </a:solidFill>
                          <a:latin typeface="+mn-lt"/>
                          <a:ea typeface="+mn-ea"/>
                          <a:cs typeface="+mn-cs"/>
                        </a:rPr>
                        <a:t>16636</a:t>
                      </a:r>
                    </a:p>
                  </a:txBody>
                  <a:tcPr marL="8789" marR="8789" marT="8789" marB="0" anchor="b"/>
                </a:tc>
                <a:tc>
                  <a:txBody>
                    <a:bodyPr/>
                    <a:lstStyle/>
                    <a:p>
                      <a:pPr marL="0" algn="ctr" fontAlgn="b"/>
                      <a:r>
                        <a:rPr lang="en-US" sz="2000" dirty="0">
                          <a:solidFill>
                            <a:schemeClr val="dk1"/>
                          </a:solidFill>
                          <a:latin typeface="+mn-lt"/>
                          <a:ea typeface="+mn-ea"/>
                          <a:cs typeface="+mn-cs"/>
                        </a:rPr>
                        <a:t>16488</a:t>
                      </a:r>
                    </a:p>
                  </a:txBody>
                  <a:tcPr marL="8789" marR="8789" marT="8789" marB="0" anchor="b"/>
                </a:tc>
                <a:tc>
                  <a:txBody>
                    <a:bodyPr/>
                    <a:lstStyle/>
                    <a:p>
                      <a:pPr marL="0" algn="ctr" fontAlgn="b"/>
                      <a:r>
                        <a:rPr lang="en-US" sz="2000" dirty="0">
                          <a:solidFill>
                            <a:schemeClr val="dk1"/>
                          </a:solidFill>
                          <a:latin typeface="+mn-lt"/>
                          <a:ea typeface="+mn-ea"/>
                          <a:cs typeface="+mn-cs"/>
                        </a:rPr>
                        <a:t>1%</a:t>
                      </a:r>
                    </a:p>
                  </a:txBody>
                  <a:tcPr marL="8789" marR="8789" marT="8789" marB="0" anchor="b"/>
                </a:tc>
                <a:extLst>
                  <a:ext uri="{0D108BD9-81ED-4DB2-BD59-A6C34878D82A}">
                    <a16:rowId xmlns:a16="http://schemas.microsoft.com/office/drawing/2014/main" val="740156059"/>
                  </a:ext>
                </a:extLst>
              </a:tr>
              <a:tr h="342180">
                <a:tc>
                  <a:txBody>
                    <a:bodyPr/>
                    <a:lstStyle/>
                    <a:p>
                      <a:pPr algn="l" fontAlgn="b"/>
                      <a:r>
                        <a:rPr lang="en-US" sz="2000" b="1" dirty="0">
                          <a:solidFill>
                            <a:schemeClr val="dk1"/>
                          </a:solidFill>
                          <a:latin typeface="+mn-lt"/>
                          <a:ea typeface="+mn-ea"/>
                          <a:cs typeface="+mn-cs"/>
                        </a:rPr>
                        <a:t>Heptane</a:t>
                      </a:r>
                    </a:p>
                  </a:txBody>
                  <a:tcPr marL="8789" marR="8789" marT="8789" marB="0" anchor="b"/>
                </a:tc>
                <a:tc>
                  <a:txBody>
                    <a:bodyPr/>
                    <a:lstStyle/>
                    <a:p>
                      <a:pPr algn="ctr" fontAlgn="b"/>
                      <a:r>
                        <a:rPr lang="en-US" sz="2000" dirty="0">
                          <a:solidFill>
                            <a:schemeClr val="dk1"/>
                          </a:solidFill>
                          <a:latin typeface="+mn-lt"/>
                          <a:ea typeface="+mn-ea"/>
                          <a:cs typeface="+mn-cs"/>
                        </a:rPr>
                        <a:t>47422</a:t>
                      </a:r>
                    </a:p>
                  </a:txBody>
                  <a:tcPr marL="8789" marR="8789" marT="8789" marB="0" anchor="b"/>
                </a:tc>
                <a:tc>
                  <a:txBody>
                    <a:bodyPr/>
                    <a:lstStyle/>
                    <a:p>
                      <a:pPr marL="0" algn="ctr" fontAlgn="b"/>
                      <a:r>
                        <a:rPr lang="en-US" sz="2000" dirty="0">
                          <a:solidFill>
                            <a:schemeClr val="dk1"/>
                          </a:solidFill>
                          <a:latin typeface="+mn-lt"/>
                          <a:ea typeface="+mn-ea"/>
                          <a:cs typeface="+mn-cs"/>
                        </a:rPr>
                        <a:t>48170</a:t>
                      </a:r>
                    </a:p>
                  </a:txBody>
                  <a:tcPr marL="8789" marR="8789" marT="8789" marB="0" anchor="b"/>
                </a:tc>
                <a:tc>
                  <a:txBody>
                    <a:bodyPr/>
                    <a:lstStyle/>
                    <a:p>
                      <a:pPr marL="0" algn="ctr" fontAlgn="b"/>
                      <a:r>
                        <a:rPr lang="en-US" sz="2000" dirty="0">
                          <a:solidFill>
                            <a:schemeClr val="dk1"/>
                          </a:solidFill>
                          <a:latin typeface="+mn-lt"/>
                          <a:ea typeface="+mn-ea"/>
                          <a:cs typeface="+mn-cs"/>
                        </a:rPr>
                        <a:t>2%</a:t>
                      </a:r>
                    </a:p>
                  </a:txBody>
                  <a:tcPr marL="8789" marR="8789" marT="8789" marB="0" anchor="b"/>
                </a:tc>
                <a:extLst>
                  <a:ext uri="{0D108BD9-81ED-4DB2-BD59-A6C34878D82A}">
                    <a16:rowId xmlns:a16="http://schemas.microsoft.com/office/drawing/2014/main" val="1984967074"/>
                  </a:ext>
                </a:extLst>
              </a:tr>
              <a:tr h="342180">
                <a:tc>
                  <a:txBody>
                    <a:bodyPr/>
                    <a:lstStyle/>
                    <a:p>
                      <a:pPr algn="l" fontAlgn="b"/>
                      <a:r>
                        <a:rPr lang="en-US" sz="2000" b="1" dirty="0" err="1">
                          <a:solidFill>
                            <a:schemeClr val="dk1"/>
                          </a:solidFill>
                          <a:latin typeface="+mn-lt"/>
                          <a:ea typeface="+mn-ea"/>
                          <a:cs typeface="+mn-cs"/>
                        </a:rPr>
                        <a:t>Dodecane</a:t>
                      </a:r>
                      <a:endParaRPr lang="en-US" sz="2000" b="1" dirty="0">
                        <a:solidFill>
                          <a:schemeClr val="dk1"/>
                        </a:solidFill>
                        <a:latin typeface="+mn-lt"/>
                        <a:ea typeface="+mn-ea"/>
                        <a:cs typeface="+mn-cs"/>
                      </a:endParaRPr>
                    </a:p>
                  </a:txBody>
                  <a:tcPr marL="8789" marR="8789" marT="8789" marB="0" anchor="b"/>
                </a:tc>
                <a:tc>
                  <a:txBody>
                    <a:bodyPr/>
                    <a:lstStyle/>
                    <a:p>
                      <a:pPr algn="ctr" fontAlgn="b"/>
                      <a:r>
                        <a:rPr lang="en-US" sz="2000" dirty="0">
                          <a:solidFill>
                            <a:schemeClr val="dk1"/>
                          </a:solidFill>
                          <a:latin typeface="+mn-lt"/>
                          <a:ea typeface="+mn-ea"/>
                          <a:cs typeface="+mn-cs"/>
                        </a:rPr>
                        <a:t>47886</a:t>
                      </a:r>
                    </a:p>
                  </a:txBody>
                  <a:tcPr marL="8789" marR="8789" marT="8789" marB="0" anchor="b"/>
                </a:tc>
                <a:tc>
                  <a:txBody>
                    <a:bodyPr/>
                    <a:lstStyle/>
                    <a:p>
                      <a:pPr marL="0" algn="ctr" fontAlgn="b"/>
                      <a:r>
                        <a:rPr lang="en-US" sz="2000" dirty="0">
                          <a:solidFill>
                            <a:schemeClr val="dk1"/>
                          </a:solidFill>
                          <a:latin typeface="+mn-lt"/>
                          <a:ea typeface="+mn-ea"/>
                          <a:cs typeface="+mn-cs"/>
                        </a:rPr>
                        <a:t>47547</a:t>
                      </a:r>
                    </a:p>
                  </a:txBody>
                  <a:tcPr marL="8789" marR="8789" marT="8789" marB="0" anchor="b"/>
                </a:tc>
                <a:tc>
                  <a:txBody>
                    <a:bodyPr/>
                    <a:lstStyle/>
                    <a:p>
                      <a:pPr marL="0" algn="ctr" fontAlgn="b"/>
                      <a:r>
                        <a:rPr lang="en-US" sz="2000" dirty="0">
                          <a:solidFill>
                            <a:schemeClr val="dk1"/>
                          </a:solidFill>
                          <a:latin typeface="+mn-lt"/>
                          <a:ea typeface="+mn-ea"/>
                          <a:cs typeface="+mn-cs"/>
                        </a:rPr>
                        <a:t>1%</a:t>
                      </a:r>
                    </a:p>
                  </a:txBody>
                  <a:tcPr marL="8789" marR="8789" marT="8789" marB="0" anchor="b"/>
                </a:tc>
                <a:extLst>
                  <a:ext uri="{0D108BD9-81ED-4DB2-BD59-A6C34878D82A}">
                    <a16:rowId xmlns:a16="http://schemas.microsoft.com/office/drawing/2014/main" val="3433615947"/>
                  </a:ext>
                </a:extLst>
              </a:tr>
              <a:tr h="342180">
                <a:tc>
                  <a:txBody>
                    <a:bodyPr/>
                    <a:lstStyle/>
                    <a:p>
                      <a:pPr algn="l" fontAlgn="b"/>
                      <a:r>
                        <a:rPr lang="en-US" sz="2000" b="1" dirty="0">
                          <a:solidFill>
                            <a:schemeClr val="dk1"/>
                          </a:solidFill>
                          <a:latin typeface="+mn-lt"/>
                          <a:ea typeface="+mn-ea"/>
                          <a:cs typeface="+mn-cs"/>
                        </a:rPr>
                        <a:t>Flour</a:t>
                      </a:r>
                    </a:p>
                  </a:txBody>
                  <a:tcPr marL="8789" marR="8789" marT="8789" marB="0" anchor="b"/>
                </a:tc>
                <a:tc>
                  <a:txBody>
                    <a:bodyPr/>
                    <a:lstStyle/>
                    <a:p>
                      <a:pPr algn="ctr" fontAlgn="b"/>
                      <a:r>
                        <a:rPr lang="en-US" sz="2000" dirty="0">
                          <a:solidFill>
                            <a:schemeClr val="dk1"/>
                          </a:solidFill>
                          <a:latin typeface="+mn-lt"/>
                          <a:ea typeface="+mn-ea"/>
                          <a:cs typeface="+mn-cs"/>
                        </a:rPr>
                        <a:t>16381</a:t>
                      </a:r>
                    </a:p>
                  </a:txBody>
                  <a:tcPr marL="8789" marR="8789" marT="8789" marB="0" anchor="b"/>
                </a:tc>
                <a:tc>
                  <a:txBody>
                    <a:bodyPr/>
                    <a:lstStyle/>
                    <a:p>
                      <a:pPr marL="0" algn="ctr" fontAlgn="b"/>
                      <a:r>
                        <a:rPr lang="en-US" sz="2000" dirty="0">
                          <a:solidFill>
                            <a:schemeClr val="dk1"/>
                          </a:solidFill>
                          <a:latin typeface="+mn-lt"/>
                          <a:ea typeface="+mn-ea"/>
                          <a:cs typeface="+mn-cs"/>
                        </a:rPr>
                        <a:t>18354</a:t>
                      </a:r>
                    </a:p>
                  </a:txBody>
                  <a:tcPr marL="8789" marR="8789" marT="8789" marB="0" anchor="b"/>
                </a:tc>
                <a:tc>
                  <a:txBody>
                    <a:bodyPr/>
                    <a:lstStyle/>
                    <a:p>
                      <a:pPr marL="0" algn="ctr" fontAlgn="b"/>
                      <a:r>
                        <a:rPr lang="en-US" sz="2000" dirty="0">
                          <a:solidFill>
                            <a:schemeClr val="dk1"/>
                          </a:solidFill>
                          <a:latin typeface="+mn-lt"/>
                          <a:ea typeface="+mn-ea"/>
                          <a:cs typeface="+mn-cs"/>
                        </a:rPr>
                        <a:t>11%</a:t>
                      </a:r>
                    </a:p>
                  </a:txBody>
                  <a:tcPr marL="8789" marR="8789" marT="8789" marB="0" anchor="b"/>
                </a:tc>
                <a:extLst>
                  <a:ext uri="{0D108BD9-81ED-4DB2-BD59-A6C34878D82A}">
                    <a16:rowId xmlns:a16="http://schemas.microsoft.com/office/drawing/2014/main" val="4092838274"/>
                  </a:ext>
                </a:extLst>
              </a:tr>
              <a:tr h="342180">
                <a:tc>
                  <a:txBody>
                    <a:bodyPr/>
                    <a:lstStyle/>
                    <a:p>
                      <a:pPr algn="l" fontAlgn="b"/>
                      <a:r>
                        <a:rPr lang="en-US" sz="2000" b="1" dirty="0">
                          <a:solidFill>
                            <a:schemeClr val="dk1"/>
                          </a:solidFill>
                          <a:latin typeface="+mn-lt"/>
                          <a:ea typeface="+mn-ea"/>
                          <a:cs typeface="+mn-cs"/>
                        </a:rPr>
                        <a:t>Benzoic</a:t>
                      </a:r>
                    </a:p>
                  </a:txBody>
                  <a:tcPr marL="8789" marR="8789" marT="8789" marB="0" anchor="b"/>
                </a:tc>
                <a:tc>
                  <a:txBody>
                    <a:bodyPr/>
                    <a:lstStyle/>
                    <a:p>
                      <a:pPr algn="ctr" fontAlgn="b"/>
                      <a:r>
                        <a:rPr lang="en-US" sz="2000">
                          <a:solidFill>
                            <a:schemeClr val="dk1"/>
                          </a:solidFill>
                          <a:latin typeface="+mn-lt"/>
                          <a:ea typeface="+mn-ea"/>
                          <a:cs typeface="+mn-cs"/>
                        </a:rPr>
                        <a:t>26040</a:t>
                      </a:r>
                    </a:p>
                  </a:txBody>
                  <a:tcPr marL="8789" marR="8789" marT="8789" marB="0" anchor="b"/>
                </a:tc>
                <a:tc>
                  <a:txBody>
                    <a:bodyPr/>
                    <a:lstStyle/>
                    <a:p>
                      <a:pPr marL="0" algn="ctr" fontAlgn="b"/>
                      <a:r>
                        <a:rPr lang="en-US" sz="2000" dirty="0">
                          <a:solidFill>
                            <a:schemeClr val="dk1"/>
                          </a:solidFill>
                          <a:latin typeface="+mn-lt"/>
                          <a:ea typeface="+mn-ea"/>
                          <a:cs typeface="+mn-cs"/>
                        </a:rPr>
                        <a:t>26451</a:t>
                      </a:r>
                    </a:p>
                  </a:txBody>
                  <a:tcPr marL="8789" marR="8789" marT="8789" marB="0" anchor="b"/>
                </a:tc>
                <a:tc>
                  <a:txBody>
                    <a:bodyPr/>
                    <a:lstStyle/>
                    <a:p>
                      <a:pPr marL="0" algn="ctr" fontAlgn="b"/>
                      <a:r>
                        <a:rPr lang="en-US" sz="2000" dirty="0">
                          <a:solidFill>
                            <a:schemeClr val="dk1"/>
                          </a:solidFill>
                          <a:latin typeface="+mn-lt"/>
                          <a:ea typeface="+mn-ea"/>
                          <a:cs typeface="+mn-cs"/>
                        </a:rPr>
                        <a:t>2%</a:t>
                      </a:r>
                    </a:p>
                  </a:txBody>
                  <a:tcPr marL="8789" marR="8789" marT="8789" marB="0" anchor="b"/>
                </a:tc>
                <a:extLst>
                  <a:ext uri="{0D108BD9-81ED-4DB2-BD59-A6C34878D82A}">
                    <a16:rowId xmlns:a16="http://schemas.microsoft.com/office/drawing/2014/main" val="2720683755"/>
                  </a:ext>
                </a:extLst>
              </a:tr>
              <a:tr h="342180">
                <a:tc>
                  <a:txBody>
                    <a:bodyPr/>
                    <a:lstStyle/>
                    <a:p>
                      <a:pPr algn="l" fontAlgn="b"/>
                      <a:r>
                        <a:rPr lang="en-US" sz="2000" b="1">
                          <a:solidFill>
                            <a:schemeClr val="dk1"/>
                          </a:solidFill>
                          <a:latin typeface="+mn-lt"/>
                          <a:ea typeface="+mn-ea"/>
                          <a:cs typeface="+mn-cs"/>
                        </a:rPr>
                        <a:t>Oat</a:t>
                      </a:r>
                    </a:p>
                  </a:txBody>
                  <a:tcPr marL="8789" marR="8789" marT="8789" marB="0" anchor="b"/>
                </a:tc>
                <a:tc>
                  <a:txBody>
                    <a:bodyPr/>
                    <a:lstStyle/>
                    <a:p>
                      <a:pPr algn="ctr" fontAlgn="b"/>
                      <a:r>
                        <a:rPr lang="en-US" sz="2000" dirty="0">
                          <a:solidFill>
                            <a:schemeClr val="dk1"/>
                          </a:solidFill>
                          <a:latin typeface="+mn-lt"/>
                          <a:ea typeface="+mn-ea"/>
                          <a:cs typeface="+mn-cs"/>
                        </a:rPr>
                        <a:t>17552</a:t>
                      </a:r>
                    </a:p>
                  </a:txBody>
                  <a:tcPr marL="8789" marR="8789" marT="8789" marB="0" anchor="b"/>
                </a:tc>
                <a:tc>
                  <a:txBody>
                    <a:bodyPr/>
                    <a:lstStyle/>
                    <a:p>
                      <a:pPr marL="0" algn="ctr" fontAlgn="b"/>
                      <a:r>
                        <a:rPr lang="en-US" sz="2000" dirty="0">
                          <a:solidFill>
                            <a:schemeClr val="dk1"/>
                          </a:solidFill>
                          <a:latin typeface="+mn-lt"/>
                          <a:ea typeface="+mn-ea"/>
                          <a:cs typeface="+mn-cs"/>
                        </a:rPr>
                        <a:t>14895</a:t>
                      </a:r>
                    </a:p>
                  </a:txBody>
                  <a:tcPr marL="8789" marR="8789" marT="8789" marB="0" anchor="b"/>
                </a:tc>
                <a:tc>
                  <a:txBody>
                    <a:bodyPr/>
                    <a:lstStyle/>
                    <a:p>
                      <a:pPr marL="0" algn="ctr" fontAlgn="b"/>
                      <a:r>
                        <a:rPr lang="en-US" sz="2000" dirty="0">
                          <a:solidFill>
                            <a:schemeClr val="dk1"/>
                          </a:solidFill>
                          <a:latin typeface="+mn-lt"/>
                          <a:ea typeface="+mn-ea"/>
                          <a:cs typeface="+mn-cs"/>
                        </a:rPr>
                        <a:t>18%</a:t>
                      </a:r>
                    </a:p>
                  </a:txBody>
                  <a:tcPr marL="8789" marR="8789" marT="8789" marB="0" anchor="b"/>
                </a:tc>
                <a:extLst>
                  <a:ext uri="{0D108BD9-81ED-4DB2-BD59-A6C34878D82A}">
                    <a16:rowId xmlns:a16="http://schemas.microsoft.com/office/drawing/2014/main" val="4196896168"/>
                  </a:ext>
                </a:extLst>
              </a:tr>
              <a:tr h="342180">
                <a:tc>
                  <a:txBody>
                    <a:bodyPr/>
                    <a:lstStyle/>
                    <a:p>
                      <a:pPr algn="l" fontAlgn="b"/>
                      <a:r>
                        <a:rPr lang="en-US" sz="2000" b="1" dirty="0">
                          <a:solidFill>
                            <a:schemeClr val="dk1"/>
                          </a:solidFill>
                          <a:latin typeface="+mn-lt"/>
                          <a:ea typeface="+mn-ea"/>
                          <a:cs typeface="+mn-cs"/>
                        </a:rPr>
                        <a:t>Creamer</a:t>
                      </a:r>
                    </a:p>
                  </a:txBody>
                  <a:tcPr marL="8789" marR="8789" marT="8789" marB="0" anchor="b"/>
                </a:tc>
                <a:tc>
                  <a:txBody>
                    <a:bodyPr/>
                    <a:lstStyle/>
                    <a:p>
                      <a:pPr algn="ctr" fontAlgn="b"/>
                      <a:r>
                        <a:rPr lang="en-US" sz="2000" dirty="0">
                          <a:solidFill>
                            <a:schemeClr val="dk1"/>
                          </a:solidFill>
                          <a:latin typeface="+mn-lt"/>
                          <a:ea typeface="+mn-ea"/>
                          <a:cs typeface="+mn-cs"/>
                        </a:rPr>
                        <a:t>21658</a:t>
                      </a:r>
                    </a:p>
                  </a:txBody>
                  <a:tcPr marL="8789" marR="8789" marT="8789" marB="0" anchor="b"/>
                </a:tc>
                <a:tc>
                  <a:txBody>
                    <a:bodyPr/>
                    <a:lstStyle/>
                    <a:p>
                      <a:pPr marL="0" algn="ctr" fontAlgn="b"/>
                      <a:r>
                        <a:rPr lang="en-US" sz="2000" dirty="0">
                          <a:solidFill>
                            <a:schemeClr val="dk1"/>
                          </a:solidFill>
                          <a:latin typeface="+mn-lt"/>
                          <a:ea typeface="+mn-ea"/>
                          <a:cs typeface="+mn-cs"/>
                        </a:rPr>
                        <a:t>20752</a:t>
                      </a:r>
                    </a:p>
                  </a:txBody>
                  <a:tcPr marL="8789" marR="8789" marT="8789" marB="0" anchor="b"/>
                </a:tc>
                <a:tc>
                  <a:txBody>
                    <a:bodyPr/>
                    <a:lstStyle/>
                    <a:p>
                      <a:pPr marL="0" algn="ctr" fontAlgn="b"/>
                      <a:r>
                        <a:rPr lang="en-US" sz="2000" dirty="0">
                          <a:solidFill>
                            <a:schemeClr val="dk1"/>
                          </a:solidFill>
                          <a:latin typeface="+mn-lt"/>
                          <a:ea typeface="+mn-ea"/>
                          <a:cs typeface="+mn-cs"/>
                        </a:rPr>
                        <a:t>4%</a:t>
                      </a:r>
                    </a:p>
                  </a:txBody>
                  <a:tcPr marL="8789" marR="8789" marT="8789" marB="0" anchor="b"/>
                </a:tc>
                <a:extLst>
                  <a:ext uri="{0D108BD9-81ED-4DB2-BD59-A6C34878D82A}">
                    <a16:rowId xmlns:a16="http://schemas.microsoft.com/office/drawing/2014/main" val="2681295418"/>
                  </a:ext>
                </a:extLst>
              </a:tr>
              <a:tr h="342180">
                <a:tc>
                  <a:txBody>
                    <a:bodyPr/>
                    <a:lstStyle/>
                    <a:p>
                      <a:pPr algn="l" fontAlgn="b"/>
                      <a:r>
                        <a:rPr lang="en-US" sz="2000" b="1" dirty="0">
                          <a:solidFill>
                            <a:schemeClr val="dk1"/>
                          </a:solidFill>
                          <a:latin typeface="+mn-lt"/>
                          <a:ea typeface="+mn-ea"/>
                          <a:cs typeface="+mn-cs"/>
                        </a:rPr>
                        <a:t>Toluene </a:t>
                      </a:r>
                    </a:p>
                  </a:txBody>
                  <a:tcPr marL="8789" marR="8789" marT="8789" marB="0" anchor="b"/>
                </a:tc>
                <a:tc>
                  <a:txBody>
                    <a:bodyPr/>
                    <a:lstStyle/>
                    <a:p>
                      <a:pPr algn="ctr" fontAlgn="b"/>
                      <a:r>
                        <a:rPr lang="en-US" sz="2000" dirty="0">
                          <a:solidFill>
                            <a:schemeClr val="dk1"/>
                          </a:solidFill>
                          <a:latin typeface="+mn-lt"/>
                          <a:ea typeface="+mn-ea"/>
                          <a:cs typeface="+mn-cs"/>
                        </a:rPr>
                        <a:t>42558</a:t>
                      </a:r>
                    </a:p>
                  </a:txBody>
                  <a:tcPr marL="8789" marR="8789" marT="8789" marB="0" anchor="b"/>
                </a:tc>
                <a:tc>
                  <a:txBody>
                    <a:bodyPr/>
                    <a:lstStyle/>
                    <a:p>
                      <a:pPr marL="0" algn="ctr" fontAlgn="b"/>
                      <a:r>
                        <a:rPr lang="en-US" sz="2000" dirty="0">
                          <a:solidFill>
                            <a:schemeClr val="dk1"/>
                          </a:solidFill>
                          <a:latin typeface="+mn-lt"/>
                          <a:ea typeface="+mn-ea"/>
                          <a:cs typeface="+mn-cs"/>
                        </a:rPr>
                        <a:t>42609</a:t>
                      </a:r>
                    </a:p>
                  </a:txBody>
                  <a:tcPr marL="8789" marR="8789" marT="8789" marB="0" anchor="b"/>
                </a:tc>
                <a:tc>
                  <a:txBody>
                    <a:bodyPr/>
                    <a:lstStyle/>
                    <a:p>
                      <a:pPr marL="0" algn="ctr" fontAlgn="b"/>
                      <a:r>
                        <a:rPr lang="en-US" sz="2000" dirty="0">
                          <a:solidFill>
                            <a:schemeClr val="dk1"/>
                          </a:solidFill>
                          <a:latin typeface="+mn-lt"/>
                          <a:ea typeface="+mn-ea"/>
                          <a:cs typeface="+mn-cs"/>
                        </a:rPr>
                        <a:t>0%</a:t>
                      </a:r>
                    </a:p>
                  </a:txBody>
                  <a:tcPr marL="8789" marR="8789" marT="8789" marB="0" anchor="b"/>
                </a:tc>
                <a:extLst>
                  <a:ext uri="{0D108BD9-81ED-4DB2-BD59-A6C34878D82A}">
                    <a16:rowId xmlns:a16="http://schemas.microsoft.com/office/drawing/2014/main" val="2383010717"/>
                  </a:ext>
                </a:extLst>
              </a:tr>
            </a:tbl>
          </a:graphicData>
        </a:graphic>
      </p:graphicFrame>
      <p:sp>
        <p:nvSpPr>
          <p:cNvPr id="10" name="TextBox 9">
            <a:extLst>
              <a:ext uri="{FF2B5EF4-FFF2-40B4-BE49-F238E27FC236}">
                <a16:creationId xmlns:a16="http://schemas.microsoft.com/office/drawing/2014/main" id="{9251A115-0494-044F-8AC6-DD67C543687C}"/>
              </a:ext>
            </a:extLst>
          </p:cNvPr>
          <p:cNvSpPr txBox="1"/>
          <p:nvPr/>
        </p:nvSpPr>
        <p:spPr>
          <a:xfrm>
            <a:off x="1061858" y="1914332"/>
            <a:ext cx="10081120" cy="400110"/>
          </a:xfrm>
          <a:prstGeom prst="rect">
            <a:avLst/>
          </a:prstGeom>
          <a:noFill/>
        </p:spPr>
        <p:txBody>
          <a:bodyPr wrap="square" rtlCol="0">
            <a:spAutoFit/>
          </a:bodyPr>
          <a:lstStyle/>
          <a:p>
            <a:pPr algn="ctr"/>
            <a:r>
              <a:rPr lang="en-US" sz="2000" dirty="0">
                <a:solidFill>
                  <a:schemeClr val="accent1"/>
                </a:solidFill>
              </a:rPr>
              <a:t>Table 2. Other experimental results for various substances</a:t>
            </a:r>
          </a:p>
        </p:txBody>
      </p:sp>
    </p:spTree>
    <p:extLst>
      <p:ext uri="{BB962C8B-B14F-4D97-AF65-F5344CB8AC3E}">
        <p14:creationId xmlns:p14="http://schemas.microsoft.com/office/powerpoint/2010/main" val="39375029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375965C-68A1-D647-9BDF-D9977696C810}"/>
              </a:ext>
            </a:extLst>
          </p:cNvPr>
          <p:cNvSpPr/>
          <p:nvPr/>
        </p:nvSpPr>
        <p:spPr>
          <a:xfrm>
            <a:off x="407368" y="745540"/>
            <a:ext cx="7272808" cy="523220"/>
          </a:xfrm>
          <a:prstGeom prst="rect">
            <a:avLst/>
          </a:prstGeom>
          <a:solidFill>
            <a:schemeClr val="bg1"/>
          </a:solidFill>
        </p:spPr>
        <p:txBody>
          <a:bodyPr wrap="square">
            <a:spAutoFit/>
          </a:bodyPr>
          <a:lstStyle/>
          <a:p>
            <a:r>
              <a:rPr lang="en-US" sz="2800" b="1" dirty="0">
                <a:latin typeface="Myriad Pro"/>
                <a:cs typeface="Myriad Pro"/>
              </a:rPr>
              <a:t>RESULTS AND DISCUSSION – other substances</a:t>
            </a:r>
          </a:p>
        </p:txBody>
      </p:sp>
      <p:pic>
        <p:nvPicPr>
          <p:cNvPr id="14" name="Picture 13">
            <a:extLst>
              <a:ext uri="{FF2B5EF4-FFF2-40B4-BE49-F238E27FC236}">
                <a16:creationId xmlns:a16="http://schemas.microsoft.com/office/drawing/2014/main" id="{A50D353F-CA64-D043-8B06-F0A7B136FBC4}"/>
              </a:ext>
            </a:extLst>
          </p:cNvPr>
          <p:cNvPicPr>
            <a:picLocks noChangeAspect="1"/>
          </p:cNvPicPr>
          <p:nvPr/>
        </p:nvPicPr>
        <p:blipFill>
          <a:blip r:embed="rId3" cstate="print"/>
          <a:stretch>
            <a:fillRect/>
          </a:stretch>
        </p:blipFill>
        <p:spPr>
          <a:xfrm>
            <a:off x="9612070" y="6165675"/>
            <a:ext cx="2271268" cy="647700"/>
          </a:xfrm>
          <a:prstGeom prst="rect">
            <a:avLst/>
          </a:prstGeom>
        </p:spPr>
      </p:pic>
      <p:pic>
        <p:nvPicPr>
          <p:cNvPr id="15" name="Picture 14">
            <a:extLst>
              <a:ext uri="{FF2B5EF4-FFF2-40B4-BE49-F238E27FC236}">
                <a16:creationId xmlns:a16="http://schemas.microsoft.com/office/drawing/2014/main" id="{5E285A1C-9717-C445-AC25-6516E0520F7A}"/>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013" y="6333815"/>
            <a:ext cx="330897" cy="479561"/>
          </a:xfrm>
          <a:prstGeom prst="rect">
            <a:avLst/>
          </a:prstGeom>
          <a:noFill/>
          <a:ln>
            <a:noFill/>
          </a:ln>
        </p:spPr>
      </p:pic>
      <p:pic>
        <p:nvPicPr>
          <p:cNvPr id="16" name="Picture 15">
            <a:extLst>
              <a:ext uri="{FF2B5EF4-FFF2-40B4-BE49-F238E27FC236}">
                <a16:creationId xmlns:a16="http://schemas.microsoft.com/office/drawing/2014/main" id="{07914EA2-3F1B-0D4F-8E17-F04CC317FCAF}"/>
              </a:ext>
            </a:extLst>
          </p:cNvPr>
          <p:cNvPicPr>
            <a:picLocks noChangeAspect="1"/>
          </p:cNvPicPr>
          <p:nvPr/>
        </p:nvPicPr>
        <p:blipFill>
          <a:blip r:embed="rId5"/>
          <a:stretch>
            <a:fillRect/>
          </a:stretch>
        </p:blipFill>
        <p:spPr>
          <a:xfrm>
            <a:off x="878149" y="6453130"/>
            <a:ext cx="1834666" cy="240928"/>
          </a:xfrm>
          <a:prstGeom prst="rect">
            <a:avLst/>
          </a:prstGeom>
        </p:spPr>
      </p:pic>
      <p:sp>
        <p:nvSpPr>
          <p:cNvPr id="10" name="TextBox 9">
            <a:extLst>
              <a:ext uri="{FF2B5EF4-FFF2-40B4-BE49-F238E27FC236}">
                <a16:creationId xmlns:a16="http://schemas.microsoft.com/office/drawing/2014/main" id="{9251A115-0494-044F-8AC6-DD67C543687C}"/>
              </a:ext>
            </a:extLst>
          </p:cNvPr>
          <p:cNvSpPr txBox="1"/>
          <p:nvPr/>
        </p:nvSpPr>
        <p:spPr>
          <a:xfrm>
            <a:off x="7273862" y="3356992"/>
            <a:ext cx="4752528" cy="707886"/>
          </a:xfrm>
          <a:prstGeom prst="rect">
            <a:avLst/>
          </a:prstGeom>
          <a:noFill/>
        </p:spPr>
        <p:txBody>
          <a:bodyPr wrap="square" rtlCol="0">
            <a:spAutoFit/>
          </a:bodyPr>
          <a:lstStyle/>
          <a:p>
            <a:pPr algn="ctr"/>
            <a:r>
              <a:rPr lang="en-US" sz="2000" dirty="0">
                <a:solidFill>
                  <a:schemeClr val="accent1"/>
                </a:solidFill>
              </a:rPr>
              <a:t>Figure 6. Comparison of heat of combustion data for various substances</a:t>
            </a:r>
          </a:p>
        </p:txBody>
      </p:sp>
      <p:pic>
        <p:nvPicPr>
          <p:cNvPr id="3" name="Picture 2">
            <a:extLst>
              <a:ext uri="{FF2B5EF4-FFF2-40B4-BE49-F238E27FC236}">
                <a16:creationId xmlns:a16="http://schemas.microsoft.com/office/drawing/2014/main" id="{E969E974-CFFE-3C45-855C-7668BBAE9369}"/>
              </a:ext>
            </a:extLst>
          </p:cNvPr>
          <p:cNvPicPr>
            <a:picLocks noChangeAspect="1"/>
          </p:cNvPicPr>
          <p:nvPr/>
        </p:nvPicPr>
        <p:blipFill>
          <a:blip r:embed="rId6"/>
          <a:stretch>
            <a:fillRect/>
          </a:stretch>
        </p:blipFill>
        <p:spPr>
          <a:xfrm>
            <a:off x="287114" y="1484784"/>
            <a:ext cx="6672981" cy="4681568"/>
          </a:xfrm>
          <a:prstGeom prst="rect">
            <a:avLst/>
          </a:prstGeom>
        </p:spPr>
      </p:pic>
    </p:spTree>
    <p:extLst>
      <p:ext uri="{BB962C8B-B14F-4D97-AF65-F5344CB8AC3E}">
        <p14:creationId xmlns:p14="http://schemas.microsoft.com/office/powerpoint/2010/main" val="1147406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AE7C30-DF00-4749-A5A9-A4F9DDF7D001}"/>
              </a:ext>
            </a:extLst>
          </p:cNvPr>
          <p:cNvSpPr/>
          <p:nvPr/>
        </p:nvSpPr>
        <p:spPr>
          <a:xfrm>
            <a:off x="335361" y="745540"/>
            <a:ext cx="3024336" cy="523220"/>
          </a:xfrm>
          <a:prstGeom prst="rect">
            <a:avLst/>
          </a:prstGeom>
          <a:solidFill>
            <a:schemeClr val="bg1"/>
          </a:solidFill>
        </p:spPr>
        <p:txBody>
          <a:bodyPr wrap="square">
            <a:spAutoFit/>
          </a:bodyPr>
          <a:lstStyle/>
          <a:p>
            <a:r>
              <a:rPr lang="en-US" sz="2800" b="1" dirty="0">
                <a:latin typeface="Myriad Pro"/>
                <a:cs typeface="Myriad Pro"/>
              </a:rPr>
              <a:t>CONCLUSIONS</a:t>
            </a:r>
          </a:p>
        </p:txBody>
      </p:sp>
      <p:sp>
        <p:nvSpPr>
          <p:cNvPr id="8" name="Rectangle 7">
            <a:extLst>
              <a:ext uri="{FF2B5EF4-FFF2-40B4-BE49-F238E27FC236}">
                <a16:creationId xmlns:a16="http://schemas.microsoft.com/office/drawing/2014/main" id="{8D02E8D2-8FA3-C340-B689-1AB2A67D9F86}"/>
              </a:ext>
            </a:extLst>
          </p:cNvPr>
          <p:cNvSpPr/>
          <p:nvPr/>
        </p:nvSpPr>
        <p:spPr>
          <a:xfrm>
            <a:off x="335360" y="1988841"/>
            <a:ext cx="10513167" cy="2554545"/>
          </a:xfrm>
          <a:prstGeom prst="rect">
            <a:avLst/>
          </a:prstGeom>
        </p:spPr>
        <p:txBody>
          <a:bodyPr wrap="square">
            <a:spAutoFit/>
          </a:bodyPr>
          <a:lstStyle/>
          <a:p>
            <a:pPr marL="342900" indent="-342900" algn="just">
              <a:buFont typeface="Wingdings" pitchFamily="2" charset="2"/>
              <a:buChar char="q"/>
            </a:pPr>
            <a:r>
              <a:rPr lang="en-US" sz="2000" dirty="0">
                <a:cs typeface="Myriad Pro"/>
              </a:rPr>
              <a:t>In this report it is presented the </a:t>
            </a:r>
            <a:r>
              <a:rPr lang="en-US" sz="2000" dirty="0"/>
              <a:t>the bomb calorimeter test on two materials; </a:t>
            </a:r>
            <a:r>
              <a:rPr lang="en-US" sz="2000" b="1" dirty="0"/>
              <a:t>oat</a:t>
            </a:r>
            <a:r>
              <a:rPr lang="en-US" sz="2000" dirty="0"/>
              <a:t> and </a:t>
            </a:r>
            <a:r>
              <a:rPr lang="en-US" sz="2000" b="1" dirty="0"/>
              <a:t>creamer</a:t>
            </a:r>
            <a:r>
              <a:rPr lang="en-US" sz="2000" dirty="0"/>
              <a:t>. The results were compared with previous experiments done at DTU.</a:t>
            </a:r>
          </a:p>
          <a:p>
            <a:pPr marL="342900" indent="-342900" algn="just">
              <a:buFont typeface="Wingdings" pitchFamily="2" charset="2"/>
              <a:buChar char="q"/>
            </a:pPr>
            <a:endParaRPr lang="en-US" sz="2000" dirty="0"/>
          </a:p>
          <a:p>
            <a:pPr marL="342900" indent="-342900" algn="just">
              <a:buFont typeface="Wingdings" pitchFamily="2" charset="2"/>
              <a:buChar char="q"/>
            </a:pPr>
            <a:r>
              <a:rPr lang="en-US" sz="2000" dirty="0">
                <a:cs typeface="Myriad Pro"/>
              </a:rPr>
              <a:t>As expected, oat had a smaller heat of combustion value when compared to creamer.</a:t>
            </a:r>
          </a:p>
          <a:p>
            <a:pPr marL="342900" indent="-342900" algn="just">
              <a:buFont typeface="Wingdings" pitchFamily="2" charset="2"/>
              <a:buChar char="q"/>
            </a:pPr>
            <a:endParaRPr lang="en-US" sz="2000" dirty="0">
              <a:cs typeface="Myriad Pro"/>
            </a:endParaRPr>
          </a:p>
          <a:p>
            <a:pPr marL="342900" indent="-342900" algn="just">
              <a:buFont typeface="Wingdings" pitchFamily="2" charset="2"/>
              <a:buChar char="q"/>
            </a:pPr>
            <a:r>
              <a:rPr lang="en-US" sz="2000" dirty="0">
                <a:cs typeface="Myriad Pro"/>
              </a:rPr>
              <a:t>This test could also be useful to compare the calorific values of various food substances used in human bodies as the amount of heat needed to burn in the bomb calorimeter is the same as the energy released when human body burns them.</a:t>
            </a:r>
          </a:p>
        </p:txBody>
      </p:sp>
      <p:pic>
        <p:nvPicPr>
          <p:cNvPr id="10" name="Picture 9">
            <a:extLst>
              <a:ext uri="{FF2B5EF4-FFF2-40B4-BE49-F238E27FC236}">
                <a16:creationId xmlns:a16="http://schemas.microsoft.com/office/drawing/2014/main" id="{3A113AF0-411F-8D41-9817-C152B771C523}"/>
              </a:ext>
            </a:extLst>
          </p:cNvPr>
          <p:cNvPicPr>
            <a:picLocks noChangeAspect="1"/>
          </p:cNvPicPr>
          <p:nvPr/>
        </p:nvPicPr>
        <p:blipFill>
          <a:blip r:embed="rId3" cstate="print"/>
          <a:stretch>
            <a:fillRect/>
          </a:stretch>
        </p:blipFill>
        <p:spPr>
          <a:xfrm>
            <a:off x="9612070" y="5921662"/>
            <a:ext cx="2271268" cy="647700"/>
          </a:xfrm>
          <a:prstGeom prst="rect">
            <a:avLst/>
          </a:prstGeom>
        </p:spPr>
      </p:pic>
      <p:pic>
        <p:nvPicPr>
          <p:cNvPr id="11" name="Picture 10">
            <a:extLst>
              <a:ext uri="{FF2B5EF4-FFF2-40B4-BE49-F238E27FC236}">
                <a16:creationId xmlns:a16="http://schemas.microsoft.com/office/drawing/2014/main" id="{660A9289-B520-294E-9F2B-D286B5176CA1}"/>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013" y="6089802"/>
            <a:ext cx="330897" cy="479561"/>
          </a:xfrm>
          <a:prstGeom prst="rect">
            <a:avLst/>
          </a:prstGeom>
          <a:noFill/>
          <a:ln>
            <a:noFill/>
          </a:ln>
        </p:spPr>
      </p:pic>
      <p:pic>
        <p:nvPicPr>
          <p:cNvPr id="13" name="Picture 12">
            <a:extLst>
              <a:ext uri="{FF2B5EF4-FFF2-40B4-BE49-F238E27FC236}">
                <a16:creationId xmlns:a16="http://schemas.microsoft.com/office/drawing/2014/main" id="{34CAFF05-E342-EE48-A165-87E04AA7C4D7}"/>
              </a:ext>
            </a:extLst>
          </p:cNvPr>
          <p:cNvPicPr>
            <a:picLocks noChangeAspect="1"/>
          </p:cNvPicPr>
          <p:nvPr/>
        </p:nvPicPr>
        <p:blipFill>
          <a:blip r:embed="rId5"/>
          <a:stretch>
            <a:fillRect/>
          </a:stretch>
        </p:blipFill>
        <p:spPr>
          <a:xfrm>
            <a:off x="878149" y="6209117"/>
            <a:ext cx="1834666" cy="240928"/>
          </a:xfrm>
          <a:prstGeom prst="rect">
            <a:avLst/>
          </a:prstGeom>
        </p:spPr>
      </p:pic>
    </p:spTree>
    <p:extLst>
      <p:ext uri="{BB962C8B-B14F-4D97-AF65-F5344CB8AC3E}">
        <p14:creationId xmlns:p14="http://schemas.microsoft.com/office/powerpoint/2010/main" val="3753099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AE7C30-DF00-4749-A5A9-A4F9DDF7D001}"/>
              </a:ext>
            </a:extLst>
          </p:cNvPr>
          <p:cNvSpPr/>
          <p:nvPr/>
        </p:nvSpPr>
        <p:spPr>
          <a:xfrm>
            <a:off x="335361" y="745540"/>
            <a:ext cx="3024336" cy="523220"/>
          </a:xfrm>
          <a:prstGeom prst="rect">
            <a:avLst/>
          </a:prstGeom>
          <a:solidFill>
            <a:schemeClr val="bg1"/>
          </a:solidFill>
        </p:spPr>
        <p:txBody>
          <a:bodyPr wrap="square">
            <a:spAutoFit/>
          </a:bodyPr>
          <a:lstStyle/>
          <a:p>
            <a:r>
              <a:rPr lang="en-US" sz="2800" b="1" dirty="0">
                <a:latin typeface="Myriad Pro"/>
                <a:cs typeface="Myriad Pro"/>
              </a:rPr>
              <a:t>References</a:t>
            </a:r>
          </a:p>
        </p:txBody>
      </p:sp>
      <p:sp>
        <p:nvSpPr>
          <p:cNvPr id="8" name="Rectangle 7">
            <a:extLst>
              <a:ext uri="{FF2B5EF4-FFF2-40B4-BE49-F238E27FC236}">
                <a16:creationId xmlns:a16="http://schemas.microsoft.com/office/drawing/2014/main" id="{8D02E8D2-8FA3-C340-B689-1AB2A67D9F86}"/>
              </a:ext>
            </a:extLst>
          </p:cNvPr>
          <p:cNvSpPr/>
          <p:nvPr/>
        </p:nvSpPr>
        <p:spPr>
          <a:xfrm>
            <a:off x="335360" y="1988841"/>
            <a:ext cx="10513167" cy="1631216"/>
          </a:xfrm>
          <a:prstGeom prst="rect">
            <a:avLst/>
          </a:prstGeom>
        </p:spPr>
        <p:txBody>
          <a:bodyPr wrap="square">
            <a:spAutoFit/>
          </a:bodyPr>
          <a:lstStyle/>
          <a:p>
            <a:pPr marL="342900" indent="-342900">
              <a:buFont typeface="Wingdings" pitchFamily="2" charset="2"/>
              <a:buChar char="q"/>
            </a:pPr>
            <a:r>
              <a:rPr lang="en-US" sz="2000" dirty="0">
                <a:latin typeface="Helvetica" pitchFamily="2" charset="0"/>
              </a:rPr>
              <a:t>http://webbook.nist.gov</a:t>
            </a:r>
          </a:p>
          <a:p>
            <a:pPr marL="342900" indent="-342900">
              <a:buFont typeface="Wingdings" pitchFamily="2" charset="2"/>
              <a:buChar char="q"/>
            </a:pPr>
            <a:r>
              <a:rPr lang="en-US" sz="2000" dirty="0">
                <a:latin typeface="Helvetica" pitchFamily="2" charset="0"/>
              </a:rPr>
              <a:t>http://www.scimed.co.uk/wp-content/uploads/2013/03/Introduction-to-bomb-calorimetry.pdf</a:t>
            </a:r>
          </a:p>
          <a:p>
            <a:pPr marL="342900" indent="-342900">
              <a:buFont typeface="Wingdings" pitchFamily="2" charset="2"/>
              <a:buChar char="q"/>
            </a:pPr>
            <a:r>
              <a:rPr lang="en-US" sz="2000" dirty="0">
                <a:latin typeface="Helvetica" pitchFamily="2" charset="0"/>
              </a:rPr>
              <a:t>Fire Dynamics reports, DTU, 2017</a:t>
            </a:r>
          </a:p>
          <a:p>
            <a:endParaRPr lang="en-US" sz="2000" dirty="0">
              <a:latin typeface="Helvetica" pitchFamily="2" charset="0"/>
            </a:endParaRPr>
          </a:p>
        </p:txBody>
      </p:sp>
      <p:pic>
        <p:nvPicPr>
          <p:cNvPr id="10" name="Picture 9">
            <a:extLst>
              <a:ext uri="{FF2B5EF4-FFF2-40B4-BE49-F238E27FC236}">
                <a16:creationId xmlns:a16="http://schemas.microsoft.com/office/drawing/2014/main" id="{3A113AF0-411F-8D41-9817-C152B771C523}"/>
              </a:ext>
            </a:extLst>
          </p:cNvPr>
          <p:cNvPicPr>
            <a:picLocks noChangeAspect="1"/>
          </p:cNvPicPr>
          <p:nvPr/>
        </p:nvPicPr>
        <p:blipFill>
          <a:blip r:embed="rId3" cstate="print"/>
          <a:stretch>
            <a:fillRect/>
          </a:stretch>
        </p:blipFill>
        <p:spPr>
          <a:xfrm>
            <a:off x="9612070" y="5921662"/>
            <a:ext cx="2271268" cy="647700"/>
          </a:xfrm>
          <a:prstGeom prst="rect">
            <a:avLst/>
          </a:prstGeom>
        </p:spPr>
      </p:pic>
      <p:pic>
        <p:nvPicPr>
          <p:cNvPr id="11" name="Picture 10">
            <a:extLst>
              <a:ext uri="{FF2B5EF4-FFF2-40B4-BE49-F238E27FC236}">
                <a16:creationId xmlns:a16="http://schemas.microsoft.com/office/drawing/2014/main" id="{660A9289-B520-294E-9F2B-D286B5176CA1}"/>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013" y="6089802"/>
            <a:ext cx="330897" cy="479561"/>
          </a:xfrm>
          <a:prstGeom prst="rect">
            <a:avLst/>
          </a:prstGeom>
          <a:noFill/>
          <a:ln>
            <a:noFill/>
          </a:ln>
        </p:spPr>
      </p:pic>
      <p:pic>
        <p:nvPicPr>
          <p:cNvPr id="13" name="Picture 12">
            <a:extLst>
              <a:ext uri="{FF2B5EF4-FFF2-40B4-BE49-F238E27FC236}">
                <a16:creationId xmlns:a16="http://schemas.microsoft.com/office/drawing/2014/main" id="{34CAFF05-E342-EE48-A165-87E04AA7C4D7}"/>
              </a:ext>
            </a:extLst>
          </p:cNvPr>
          <p:cNvPicPr>
            <a:picLocks noChangeAspect="1"/>
          </p:cNvPicPr>
          <p:nvPr/>
        </p:nvPicPr>
        <p:blipFill>
          <a:blip r:embed="rId5"/>
          <a:stretch>
            <a:fillRect/>
          </a:stretch>
        </p:blipFill>
        <p:spPr>
          <a:xfrm>
            <a:off x="878149" y="6209117"/>
            <a:ext cx="1834666" cy="240928"/>
          </a:xfrm>
          <a:prstGeom prst="rect">
            <a:avLst/>
          </a:prstGeom>
        </p:spPr>
      </p:pic>
    </p:spTree>
    <p:extLst>
      <p:ext uri="{BB962C8B-B14F-4D97-AF65-F5344CB8AC3E}">
        <p14:creationId xmlns:p14="http://schemas.microsoft.com/office/powerpoint/2010/main" val="27269478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object 5"/>
          <p:cNvSpPr txBox="1"/>
          <p:nvPr/>
        </p:nvSpPr>
        <p:spPr>
          <a:xfrm>
            <a:off x="3996199" y="4599303"/>
            <a:ext cx="4199474" cy="1046440"/>
          </a:xfrm>
          <a:prstGeom prst="rect">
            <a:avLst/>
          </a:prstGeom>
        </p:spPr>
        <p:txBody>
          <a:bodyPr vert="horz" wrap="square" lIns="0" tIns="0" rIns="0" bIns="0" rtlCol="0">
            <a:spAutoFit/>
          </a:bodyPr>
          <a:lstStyle/>
          <a:p>
            <a:pPr algn="ctr">
              <a:lnSpc>
                <a:spcPct val="100000"/>
              </a:lnSpc>
            </a:pPr>
            <a:r>
              <a:rPr lang="en-GB" sz="3200" dirty="0">
                <a:latin typeface="Myriad Pro"/>
                <a:cs typeface="Myriad Pro"/>
              </a:rPr>
              <a:t>Thank you </a:t>
            </a:r>
          </a:p>
          <a:p>
            <a:pPr algn="ctr">
              <a:lnSpc>
                <a:spcPct val="100000"/>
              </a:lnSpc>
            </a:pPr>
            <a:endParaRPr lang="en-GB" i="1" dirty="0">
              <a:solidFill>
                <a:srgbClr val="FF0000"/>
              </a:solidFill>
              <a:latin typeface="Myriad Pro"/>
              <a:cs typeface="Myriad Pro"/>
            </a:endParaRPr>
          </a:p>
          <a:p>
            <a:pPr algn="ctr">
              <a:lnSpc>
                <a:spcPct val="100000"/>
              </a:lnSpc>
            </a:pPr>
            <a:r>
              <a:rPr lang="en-GB" i="1" dirty="0" err="1">
                <a:solidFill>
                  <a:srgbClr val="FF0000"/>
                </a:solidFill>
                <a:latin typeface="Myriad Pro"/>
                <a:cs typeface="Myriad Pro"/>
              </a:rPr>
              <a:t>emustafaraj@epoka.edu.al</a:t>
            </a:r>
            <a:endParaRPr lang="en-GB" i="1" dirty="0">
              <a:solidFill>
                <a:srgbClr val="FF0000"/>
              </a:solidFill>
              <a:latin typeface="Myriad Pro"/>
              <a:cs typeface="Myriad Pro"/>
            </a:endParaRPr>
          </a:p>
        </p:txBody>
      </p:sp>
      <p:sp>
        <p:nvSpPr>
          <p:cNvPr id="6" name="object 6"/>
          <p:cNvSpPr/>
          <p:nvPr/>
        </p:nvSpPr>
        <p:spPr>
          <a:xfrm>
            <a:off x="1530350" y="6246812"/>
            <a:ext cx="9144000" cy="611188"/>
          </a:xfrm>
          <a:custGeom>
            <a:avLst/>
            <a:gdLst/>
            <a:ahLst/>
            <a:cxnLst/>
            <a:rect l="l" t="t" r="r" b="b"/>
            <a:pathLst>
              <a:path w="9144000" h="584200">
                <a:moveTo>
                  <a:pt x="0" y="584200"/>
                </a:moveTo>
                <a:lnTo>
                  <a:pt x="9144000" y="584200"/>
                </a:lnTo>
                <a:lnTo>
                  <a:pt x="9144000" y="0"/>
                </a:lnTo>
                <a:lnTo>
                  <a:pt x="0" y="0"/>
                </a:lnTo>
                <a:lnTo>
                  <a:pt x="0" y="584200"/>
                </a:lnTo>
                <a:close/>
              </a:path>
            </a:pathLst>
          </a:custGeom>
          <a:solidFill>
            <a:srgbClr val="FFFFFF"/>
          </a:solidFill>
        </p:spPr>
        <p:txBody>
          <a:bodyPr wrap="square" lIns="0" tIns="0" rIns="0" bIns="0" rtlCol="0"/>
          <a:lstStyle/>
          <a:p>
            <a:pPr algn="ctr">
              <a:lnSpc>
                <a:spcPct val="150000"/>
              </a:lnSpc>
            </a:pPr>
            <a:r>
              <a:rPr lang="en-US" sz="2400" b="1" dirty="0">
                <a:solidFill>
                  <a:srgbClr val="000000"/>
                </a:solidFill>
                <a:latin typeface="Helvetica Neue"/>
                <a:cs typeface="Helvetica Neue"/>
              </a:rPr>
              <a:t>K</a:t>
            </a:r>
            <a:r>
              <a:rPr lang="en-US" sz="2400" b="1" dirty="0">
                <a:solidFill>
                  <a:schemeClr val="bg1">
                    <a:lumMod val="50000"/>
                  </a:schemeClr>
                </a:solidFill>
                <a:latin typeface="Helvetica Neue"/>
                <a:cs typeface="Helvetica Neue"/>
              </a:rPr>
              <a:t>nowledge</a:t>
            </a:r>
            <a:r>
              <a:rPr lang="en-US" sz="2400" b="1" dirty="0">
                <a:latin typeface="Helvetica Neue"/>
                <a:cs typeface="Helvetica Neue"/>
              </a:rPr>
              <a:t> </a:t>
            </a:r>
            <a:r>
              <a:rPr lang="en-US" sz="2400" b="1" dirty="0" err="1">
                <a:latin typeface="Helvetica Neue"/>
                <a:cs typeface="Helvetica Neue"/>
              </a:rPr>
              <a:t>FO</a:t>
            </a:r>
            <a:r>
              <a:rPr lang="en-US" sz="2400" b="1" dirty="0" err="1">
                <a:solidFill>
                  <a:srgbClr val="7F7F7F"/>
                </a:solidFill>
                <a:latin typeface="Helvetica Neue"/>
                <a:cs typeface="Helvetica Neue"/>
              </a:rPr>
              <a:t>r</a:t>
            </a:r>
            <a:r>
              <a:rPr lang="en-US" sz="2400" b="1" dirty="0">
                <a:solidFill>
                  <a:srgbClr val="7F7F7F"/>
                </a:solidFill>
                <a:latin typeface="Helvetica Neue"/>
                <a:cs typeface="Helvetica Neue"/>
              </a:rPr>
              <a:t> </a:t>
            </a:r>
            <a:r>
              <a:rPr lang="en-US" sz="2400" b="1" dirty="0">
                <a:solidFill>
                  <a:srgbClr val="000000"/>
                </a:solidFill>
                <a:latin typeface="Helvetica Neue"/>
                <a:cs typeface="Helvetica Neue"/>
              </a:rPr>
              <a:t>R</a:t>
            </a:r>
            <a:r>
              <a:rPr lang="en-US" sz="2400" b="1" dirty="0">
                <a:solidFill>
                  <a:srgbClr val="7F7F7F"/>
                </a:solidFill>
                <a:latin typeface="Helvetica Neue"/>
                <a:cs typeface="Helvetica Neue"/>
              </a:rPr>
              <a:t>esilient</a:t>
            </a:r>
            <a:r>
              <a:rPr lang="en-US" sz="2400" b="1" dirty="0">
                <a:latin typeface="Helvetica Neue"/>
                <a:cs typeface="Helvetica Neue"/>
              </a:rPr>
              <a:t> </a:t>
            </a:r>
            <a:r>
              <a:rPr lang="en-US" sz="2400" b="1" dirty="0" err="1">
                <a:solidFill>
                  <a:srgbClr val="7F7F7F"/>
                </a:solidFill>
                <a:latin typeface="Helvetica Neue"/>
                <a:cs typeface="Helvetica Neue"/>
              </a:rPr>
              <a:t>so</a:t>
            </a:r>
            <a:r>
              <a:rPr lang="en-US" sz="2400" b="1" dirty="0" err="1">
                <a:solidFill>
                  <a:srgbClr val="000000"/>
                </a:solidFill>
                <a:latin typeface="Helvetica Neue"/>
                <a:cs typeface="Helvetica Neue"/>
              </a:rPr>
              <a:t>C</a:t>
            </a:r>
            <a:r>
              <a:rPr lang="en-US" sz="2400" b="1" dirty="0" err="1">
                <a:solidFill>
                  <a:srgbClr val="7F7F7F"/>
                </a:solidFill>
                <a:latin typeface="Helvetica Neue"/>
                <a:cs typeface="Helvetica Neue"/>
              </a:rPr>
              <a:t>i</a:t>
            </a:r>
            <a:r>
              <a:rPr lang="en-US" sz="2400" b="1" dirty="0" err="1">
                <a:solidFill>
                  <a:srgbClr val="000000"/>
                </a:solidFill>
                <a:latin typeface="Helvetica Neue"/>
                <a:cs typeface="Helvetica Neue"/>
              </a:rPr>
              <a:t>E</a:t>
            </a:r>
            <a:r>
              <a:rPr lang="en-US" sz="2400" b="1" dirty="0" err="1">
                <a:solidFill>
                  <a:srgbClr val="7F7F7F"/>
                </a:solidFill>
                <a:latin typeface="Helvetica Neue"/>
                <a:cs typeface="Helvetica Neue"/>
              </a:rPr>
              <a:t>ty</a:t>
            </a:r>
            <a:endParaRPr lang="en-US" sz="2400" b="1" dirty="0">
              <a:solidFill>
                <a:srgbClr val="7F7F7F"/>
              </a:solidFill>
              <a:latin typeface="Helvetica Neue"/>
              <a:cs typeface="Helvetica Neue"/>
            </a:endParaRPr>
          </a:p>
        </p:txBody>
      </p:sp>
    </p:spTree>
    <p:extLst>
      <p:ext uri="{BB962C8B-B14F-4D97-AF65-F5344CB8AC3E}">
        <p14:creationId xmlns:p14="http://schemas.microsoft.com/office/powerpoint/2010/main" val="3912903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3000" t="1000" r="3000" b="1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2133600" y="4724400"/>
            <a:ext cx="546100" cy="304800"/>
          </a:xfrm>
          <a:prstGeom prst="rect">
            <a:avLst/>
          </a:prstGeom>
        </p:spPr>
      </p:pic>
      <p:pic>
        <p:nvPicPr>
          <p:cNvPr id="17" name="Picture 16"/>
          <p:cNvPicPr>
            <a:picLocks noChangeAspect="1"/>
          </p:cNvPicPr>
          <p:nvPr/>
        </p:nvPicPr>
        <p:blipFill>
          <a:blip r:embed="rId4"/>
          <a:stretch>
            <a:fillRect/>
          </a:stretch>
        </p:blipFill>
        <p:spPr>
          <a:xfrm>
            <a:off x="2133600" y="4114800"/>
            <a:ext cx="546100" cy="304800"/>
          </a:xfrm>
          <a:prstGeom prst="rect">
            <a:avLst/>
          </a:prstGeom>
        </p:spPr>
      </p:pic>
      <p:sp>
        <p:nvSpPr>
          <p:cNvPr id="19" name="Rectangle 18"/>
          <p:cNvSpPr/>
          <p:nvPr/>
        </p:nvSpPr>
        <p:spPr>
          <a:xfrm>
            <a:off x="479376" y="1124744"/>
            <a:ext cx="1511632" cy="461665"/>
          </a:xfrm>
          <a:prstGeom prst="rect">
            <a:avLst/>
          </a:prstGeom>
        </p:spPr>
        <p:txBody>
          <a:bodyPr wrap="none">
            <a:spAutoFit/>
          </a:bodyPr>
          <a:lstStyle/>
          <a:p>
            <a:r>
              <a:rPr lang="en-US" sz="2400" b="1" dirty="0">
                <a:latin typeface="Calibri" panose="020F0502020204030204" pitchFamily="34" charset="0"/>
                <a:cs typeface="Calibri" panose="020F0502020204030204" pitchFamily="34" charset="0"/>
              </a:rPr>
              <a:t>ABSTRACT</a:t>
            </a:r>
          </a:p>
        </p:txBody>
      </p:sp>
      <p:sp>
        <p:nvSpPr>
          <p:cNvPr id="11" name="Rectangle 10">
            <a:extLst>
              <a:ext uri="{FF2B5EF4-FFF2-40B4-BE49-F238E27FC236}">
                <a16:creationId xmlns:a16="http://schemas.microsoft.com/office/drawing/2014/main" id="{4FEC0145-B15B-8340-9A8A-1883AEB99C67}"/>
              </a:ext>
            </a:extLst>
          </p:cNvPr>
          <p:cNvSpPr/>
          <p:nvPr/>
        </p:nvSpPr>
        <p:spPr>
          <a:xfrm>
            <a:off x="449423" y="2058440"/>
            <a:ext cx="7302762" cy="1631216"/>
          </a:xfrm>
          <a:prstGeom prst="rect">
            <a:avLst/>
          </a:prstGeom>
        </p:spPr>
        <p:txBody>
          <a:bodyPr wrap="square">
            <a:spAutoFit/>
          </a:bodyPr>
          <a:lstStyle/>
          <a:p>
            <a:pPr algn="just"/>
            <a:r>
              <a:rPr lang="en-US" sz="2000" dirty="0">
                <a:latin typeface="Myriad Pro"/>
                <a:cs typeface="Myriad Pro"/>
              </a:rPr>
              <a:t>In this report it is presented the </a:t>
            </a:r>
            <a:r>
              <a:rPr lang="en-US" sz="2000" dirty="0"/>
              <a:t>the bomb calorimeter test on two materials; </a:t>
            </a:r>
            <a:r>
              <a:rPr lang="en-US" sz="2000" b="1" dirty="0"/>
              <a:t>oat</a:t>
            </a:r>
            <a:r>
              <a:rPr lang="en-US" sz="2000" dirty="0"/>
              <a:t> and </a:t>
            </a:r>
            <a:r>
              <a:rPr lang="en-US" sz="2000" b="1" dirty="0"/>
              <a:t>creamer</a:t>
            </a:r>
            <a:r>
              <a:rPr lang="en-US" sz="2000" dirty="0"/>
              <a:t>. The heat of combustion was measured by using 1 gram of each material. The data were then compared with previous experiments.</a:t>
            </a:r>
          </a:p>
          <a:p>
            <a:pPr algn="just"/>
            <a:r>
              <a:rPr lang="en-US" sz="2000" dirty="0">
                <a:latin typeface="Myriad Pro"/>
                <a:cs typeface="Myriad Pro"/>
              </a:rPr>
              <a:t>The experiment took place in Fire Lab in Building 122 of DTU.</a:t>
            </a:r>
          </a:p>
        </p:txBody>
      </p:sp>
      <p:pic>
        <p:nvPicPr>
          <p:cNvPr id="15" name="Picture 14">
            <a:extLst>
              <a:ext uri="{FF2B5EF4-FFF2-40B4-BE49-F238E27FC236}">
                <a16:creationId xmlns:a16="http://schemas.microsoft.com/office/drawing/2014/main" id="{75A22AF6-AD65-B844-9239-59ADE1DC62A3}"/>
              </a:ext>
            </a:extLst>
          </p:cNvPr>
          <p:cNvPicPr>
            <a:picLocks noChangeAspect="1"/>
          </p:cNvPicPr>
          <p:nvPr/>
        </p:nvPicPr>
        <p:blipFill>
          <a:blip r:embed="rId5" cstate="print"/>
          <a:stretch>
            <a:fillRect/>
          </a:stretch>
        </p:blipFill>
        <p:spPr>
          <a:xfrm>
            <a:off x="9696400" y="5921662"/>
            <a:ext cx="2271268" cy="647700"/>
          </a:xfrm>
          <a:prstGeom prst="rect">
            <a:avLst/>
          </a:prstGeom>
        </p:spPr>
      </p:pic>
      <p:pic>
        <p:nvPicPr>
          <p:cNvPr id="16" name="Picture 15">
            <a:extLst>
              <a:ext uri="{FF2B5EF4-FFF2-40B4-BE49-F238E27FC236}">
                <a16:creationId xmlns:a16="http://schemas.microsoft.com/office/drawing/2014/main" id="{34005EF6-03B8-A043-835A-BBC1112EC77E}"/>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18" name="Picture 17">
            <a:extLst>
              <a:ext uri="{FF2B5EF4-FFF2-40B4-BE49-F238E27FC236}">
                <a16:creationId xmlns:a16="http://schemas.microsoft.com/office/drawing/2014/main" id="{C686211A-21EB-7D40-8ACC-334B4B0F96B8}"/>
              </a:ext>
            </a:extLst>
          </p:cNvPr>
          <p:cNvPicPr>
            <a:picLocks noChangeAspect="1"/>
          </p:cNvPicPr>
          <p:nvPr/>
        </p:nvPicPr>
        <p:blipFill>
          <a:blip r:embed="rId7"/>
          <a:stretch>
            <a:fillRect/>
          </a:stretch>
        </p:blipFill>
        <p:spPr>
          <a:xfrm>
            <a:off x="911424" y="6265796"/>
            <a:ext cx="1834666" cy="240928"/>
          </a:xfrm>
          <a:prstGeom prst="rect">
            <a:avLst/>
          </a:prstGeom>
        </p:spPr>
      </p:pic>
      <p:pic>
        <p:nvPicPr>
          <p:cNvPr id="21" name="Picture 20">
            <a:extLst>
              <a:ext uri="{FF2B5EF4-FFF2-40B4-BE49-F238E27FC236}">
                <a16:creationId xmlns:a16="http://schemas.microsoft.com/office/drawing/2014/main" id="{69E34743-56B8-2945-8107-13C2B3AD1AE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8172" t="14970" r="18141" b="16099"/>
          <a:stretch/>
        </p:blipFill>
        <p:spPr>
          <a:xfrm>
            <a:off x="7798765" y="828021"/>
            <a:ext cx="3913859" cy="3177043"/>
          </a:xfrm>
          <a:prstGeom prst="rect">
            <a:avLst/>
          </a:prstGeom>
        </p:spPr>
      </p:pic>
    </p:spTree>
    <p:extLst>
      <p:ext uri="{BB962C8B-B14F-4D97-AF65-F5344CB8AC3E}">
        <p14:creationId xmlns:p14="http://schemas.microsoft.com/office/powerpoint/2010/main" val="3941015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AE7C30-DF00-4749-A5A9-A4F9DDF7D001}"/>
              </a:ext>
            </a:extLst>
          </p:cNvPr>
          <p:cNvSpPr/>
          <p:nvPr/>
        </p:nvSpPr>
        <p:spPr>
          <a:xfrm>
            <a:off x="385463" y="745540"/>
            <a:ext cx="3262265" cy="523220"/>
          </a:xfrm>
          <a:prstGeom prst="rect">
            <a:avLst/>
          </a:prstGeom>
          <a:solidFill>
            <a:schemeClr val="bg1"/>
          </a:solidFill>
        </p:spPr>
        <p:txBody>
          <a:bodyPr wrap="square">
            <a:spAutoFit/>
          </a:bodyPr>
          <a:lstStyle/>
          <a:p>
            <a:r>
              <a:rPr lang="en-US" sz="2800" b="1" dirty="0">
                <a:latin typeface="Myriad Pro"/>
                <a:cs typeface="Myriad Pro"/>
              </a:rPr>
              <a:t>INTRODUCTION</a:t>
            </a:r>
          </a:p>
        </p:txBody>
      </p:sp>
      <p:sp>
        <p:nvSpPr>
          <p:cNvPr id="8" name="Rectangle 7">
            <a:extLst>
              <a:ext uri="{FF2B5EF4-FFF2-40B4-BE49-F238E27FC236}">
                <a16:creationId xmlns:a16="http://schemas.microsoft.com/office/drawing/2014/main" id="{8D02E8D2-8FA3-C340-B689-1AB2A67D9F86}"/>
              </a:ext>
            </a:extLst>
          </p:cNvPr>
          <p:cNvSpPr/>
          <p:nvPr/>
        </p:nvSpPr>
        <p:spPr>
          <a:xfrm>
            <a:off x="263352" y="1988841"/>
            <a:ext cx="10585176" cy="2554545"/>
          </a:xfrm>
          <a:prstGeom prst="rect">
            <a:avLst/>
          </a:prstGeom>
        </p:spPr>
        <p:txBody>
          <a:bodyPr wrap="square">
            <a:spAutoFit/>
          </a:bodyPr>
          <a:lstStyle/>
          <a:p>
            <a:pPr marL="285750" indent="-285750" algn="just" eaLnBrk="0" hangingPunct="0">
              <a:buFont typeface="Wingdings" pitchFamily="2" charset="2"/>
              <a:buChar char="q"/>
            </a:pPr>
            <a:r>
              <a:rPr lang="en-US" sz="2000" dirty="0"/>
              <a:t>Knowledge of the </a:t>
            </a:r>
            <a:r>
              <a:rPr lang="en-US" sz="2000" b="1" dirty="0"/>
              <a:t>Calorific value </a:t>
            </a:r>
            <a:r>
              <a:rPr lang="en-US" sz="2000" dirty="0"/>
              <a:t>of the materials is a good indicator in determining of how the fire will behave.</a:t>
            </a:r>
          </a:p>
          <a:p>
            <a:pPr marL="285750" indent="-285750" algn="just" eaLnBrk="0" hangingPunct="0">
              <a:buFont typeface="Wingdings" pitchFamily="2" charset="2"/>
              <a:buChar char="q"/>
            </a:pPr>
            <a:endParaRPr lang="en-US" sz="2000" dirty="0"/>
          </a:p>
          <a:p>
            <a:pPr marL="285750" indent="-285750" algn="just" eaLnBrk="0" hangingPunct="0">
              <a:buFont typeface="Wingdings" pitchFamily="2" charset="2"/>
              <a:buChar char="q"/>
            </a:pPr>
            <a:r>
              <a:rPr lang="en-US" sz="2000" dirty="0"/>
              <a:t>I.e. A material with high caloric value, </a:t>
            </a:r>
          </a:p>
          <a:p>
            <a:pPr marL="742950" lvl="1" indent="-285750" algn="just" eaLnBrk="0" hangingPunct="0">
              <a:buFont typeface="Wingdings" pitchFamily="2" charset="2"/>
              <a:buChar char="q"/>
            </a:pPr>
            <a:r>
              <a:rPr lang="en-US" sz="2000" dirty="0"/>
              <a:t>would contribute to a long duration fire, </a:t>
            </a:r>
          </a:p>
          <a:p>
            <a:pPr marL="742950" lvl="1" indent="-285750" algn="just" eaLnBrk="0" hangingPunct="0">
              <a:buFont typeface="Wingdings" pitchFamily="2" charset="2"/>
              <a:buChar char="q"/>
            </a:pPr>
            <a:r>
              <a:rPr lang="en-US" sz="2000" dirty="0"/>
              <a:t>would produce more heat</a:t>
            </a:r>
          </a:p>
          <a:p>
            <a:pPr marL="742950" lvl="1" indent="-285750" algn="just" eaLnBrk="0" hangingPunct="0">
              <a:buFont typeface="Wingdings" pitchFamily="2" charset="2"/>
              <a:buChar char="q"/>
            </a:pPr>
            <a:r>
              <a:rPr lang="en-US" sz="2000" dirty="0"/>
              <a:t>would create a more difficult fire to extinguish. </a:t>
            </a:r>
          </a:p>
          <a:p>
            <a:pPr marL="285750" indent="-285750" algn="just" eaLnBrk="0" hangingPunct="0">
              <a:buFont typeface="Wingdings" pitchFamily="2" charset="2"/>
              <a:buChar char="q"/>
            </a:pPr>
            <a:endParaRPr lang="en-US" sz="2000" dirty="0"/>
          </a:p>
        </p:txBody>
      </p:sp>
      <p:pic>
        <p:nvPicPr>
          <p:cNvPr id="10" name="Picture 9">
            <a:extLst>
              <a:ext uri="{FF2B5EF4-FFF2-40B4-BE49-F238E27FC236}">
                <a16:creationId xmlns:a16="http://schemas.microsoft.com/office/drawing/2014/main" id="{A68FDBE3-A845-974D-A093-857533464B58}"/>
              </a:ext>
            </a:extLst>
          </p:cNvPr>
          <p:cNvPicPr>
            <a:picLocks noChangeAspect="1"/>
          </p:cNvPicPr>
          <p:nvPr/>
        </p:nvPicPr>
        <p:blipFill>
          <a:blip r:embed="rId3" cstate="print"/>
          <a:stretch>
            <a:fillRect/>
          </a:stretch>
        </p:blipFill>
        <p:spPr>
          <a:xfrm>
            <a:off x="9696400" y="5921662"/>
            <a:ext cx="2271268" cy="647700"/>
          </a:xfrm>
          <a:prstGeom prst="rect">
            <a:avLst/>
          </a:prstGeom>
        </p:spPr>
      </p:pic>
      <p:pic>
        <p:nvPicPr>
          <p:cNvPr id="11" name="Picture 10">
            <a:extLst>
              <a:ext uri="{FF2B5EF4-FFF2-40B4-BE49-F238E27FC236}">
                <a16:creationId xmlns:a16="http://schemas.microsoft.com/office/drawing/2014/main" id="{EF076285-B04A-9142-A440-2696556A524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13" name="Picture 12">
            <a:extLst>
              <a:ext uri="{FF2B5EF4-FFF2-40B4-BE49-F238E27FC236}">
                <a16:creationId xmlns:a16="http://schemas.microsoft.com/office/drawing/2014/main" id="{3C4BFE8A-F586-5C41-9415-A6DA20884410}"/>
              </a:ext>
            </a:extLst>
          </p:cNvPr>
          <p:cNvPicPr>
            <a:picLocks noChangeAspect="1"/>
          </p:cNvPicPr>
          <p:nvPr/>
        </p:nvPicPr>
        <p:blipFill>
          <a:blip r:embed="rId5"/>
          <a:stretch>
            <a:fillRect/>
          </a:stretch>
        </p:blipFill>
        <p:spPr>
          <a:xfrm>
            <a:off x="911424" y="6265796"/>
            <a:ext cx="1834666" cy="240928"/>
          </a:xfrm>
          <a:prstGeom prst="rect">
            <a:avLst/>
          </a:prstGeom>
        </p:spPr>
      </p:pic>
    </p:spTree>
    <p:extLst>
      <p:ext uri="{BB962C8B-B14F-4D97-AF65-F5344CB8AC3E}">
        <p14:creationId xmlns:p14="http://schemas.microsoft.com/office/powerpoint/2010/main" val="22401180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AE7C30-DF00-4749-A5A9-A4F9DDF7D001}"/>
              </a:ext>
            </a:extLst>
          </p:cNvPr>
          <p:cNvSpPr/>
          <p:nvPr/>
        </p:nvSpPr>
        <p:spPr>
          <a:xfrm>
            <a:off x="385463" y="745540"/>
            <a:ext cx="7006681" cy="523220"/>
          </a:xfrm>
          <a:prstGeom prst="rect">
            <a:avLst/>
          </a:prstGeom>
          <a:solidFill>
            <a:schemeClr val="bg1"/>
          </a:solidFill>
        </p:spPr>
        <p:txBody>
          <a:bodyPr wrap="square">
            <a:spAutoFit/>
          </a:bodyPr>
          <a:lstStyle/>
          <a:p>
            <a:r>
              <a:rPr lang="en-US" sz="2800" b="1" dirty="0">
                <a:latin typeface="Myriad Pro"/>
                <a:cs typeface="Myriad Pro"/>
              </a:rPr>
              <a:t>INTRODUCTION – (terms and definitions)</a:t>
            </a:r>
          </a:p>
        </p:txBody>
      </p:sp>
      <p:sp>
        <p:nvSpPr>
          <p:cNvPr id="8" name="Rectangle 7">
            <a:extLst>
              <a:ext uri="{FF2B5EF4-FFF2-40B4-BE49-F238E27FC236}">
                <a16:creationId xmlns:a16="http://schemas.microsoft.com/office/drawing/2014/main" id="{8D02E8D2-8FA3-C340-B689-1AB2A67D9F86}"/>
              </a:ext>
            </a:extLst>
          </p:cNvPr>
          <p:cNvSpPr/>
          <p:nvPr/>
        </p:nvSpPr>
        <p:spPr>
          <a:xfrm>
            <a:off x="263352" y="1986389"/>
            <a:ext cx="11161240" cy="707886"/>
          </a:xfrm>
          <a:prstGeom prst="rect">
            <a:avLst/>
          </a:prstGeom>
        </p:spPr>
        <p:txBody>
          <a:bodyPr wrap="square">
            <a:spAutoFit/>
          </a:bodyPr>
          <a:lstStyle/>
          <a:p>
            <a:pPr marL="342900" indent="-342900" algn="just" eaLnBrk="0" hangingPunct="0">
              <a:buFont typeface="Wingdings" pitchFamily="2" charset="2"/>
              <a:buChar char="q"/>
            </a:pPr>
            <a:r>
              <a:rPr lang="en-US" sz="2000" i="1" dirty="0">
                <a:solidFill>
                  <a:srgbClr val="FF0000"/>
                </a:solidFill>
              </a:rPr>
              <a:t>Calorimetry is the science of measuring quantities of heat. The instruments used for such measurements are known as calorimeters.</a:t>
            </a:r>
            <a:endParaRPr lang="en-US" sz="2000" dirty="0"/>
          </a:p>
        </p:txBody>
      </p:sp>
      <p:pic>
        <p:nvPicPr>
          <p:cNvPr id="10" name="Picture 9">
            <a:extLst>
              <a:ext uri="{FF2B5EF4-FFF2-40B4-BE49-F238E27FC236}">
                <a16:creationId xmlns:a16="http://schemas.microsoft.com/office/drawing/2014/main" id="{A68FDBE3-A845-974D-A093-857533464B58}"/>
              </a:ext>
            </a:extLst>
          </p:cNvPr>
          <p:cNvPicPr>
            <a:picLocks noChangeAspect="1"/>
          </p:cNvPicPr>
          <p:nvPr/>
        </p:nvPicPr>
        <p:blipFill>
          <a:blip r:embed="rId3" cstate="print"/>
          <a:stretch>
            <a:fillRect/>
          </a:stretch>
        </p:blipFill>
        <p:spPr>
          <a:xfrm>
            <a:off x="9696400" y="5921662"/>
            <a:ext cx="2271268" cy="647700"/>
          </a:xfrm>
          <a:prstGeom prst="rect">
            <a:avLst/>
          </a:prstGeom>
        </p:spPr>
      </p:pic>
      <p:pic>
        <p:nvPicPr>
          <p:cNvPr id="11" name="Picture 10">
            <a:extLst>
              <a:ext uri="{FF2B5EF4-FFF2-40B4-BE49-F238E27FC236}">
                <a16:creationId xmlns:a16="http://schemas.microsoft.com/office/drawing/2014/main" id="{EF076285-B04A-9142-A440-2696556A524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13" name="Picture 12">
            <a:extLst>
              <a:ext uri="{FF2B5EF4-FFF2-40B4-BE49-F238E27FC236}">
                <a16:creationId xmlns:a16="http://schemas.microsoft.com/office/drawing/2014/main" id="{3C4BFE8A-F586-5C41-9415-A6DA20884410}"/>
              </a:ext>
            </a:extLst>
          </p:cNvPr>
          <p:cNvPicPr>
            <a:picLocks noChangeAspect="1"/>
          </p:cNvPicPr>
          <p:nvPr/>
        </p:nvPicPr>
        <p:blipFill>
          <a:blip r:embed="rId5"/>
          <a:stretch>
            <a:fillRect/>
          </a:stretch>
        </p:blipFill>
        <p:spPr>
          <a:xfrm>
            <a:off x="911424" y="6265796"/>
            <a:ext cx="1834666" cy="240928"/>
          </a:xfrm>
          <a:prstGeom prst="rect">
            <a:avLst/>
          </a:prstGeom>
        </p:spPr>
      </p:pic>
      <p:sp>
        <p:nvSpPr>
          <p:cNvPr id="9" name="Rectangle 8">
            <a:extLst>
              <a:ext uri="{FF2B5EF4-FFF2-40B4-BE49-F238E27FC236}">
                <a16:creationId xmlns:a16="http://schemas.microsoft.com/office/drawing/2014/main" id="{6729BF21-4B02-4047-9AE3-AFDED9DBFA7F}"/>
              </a:ext>
            </a:extLst>
          </p:cNvPr>
          <p:cNvSpPr/>
          <p:nvPr/>
        </p:nvSpPr>
        <p:spPr>
          <a:xfrm>
            <a:off x="297547" y="2894043"/>
            <a:ext cx="11127045" cy="2554545"/>
          </a:xfrm>
          <a:prstGeom prst="rect">
            <a:avLst/>
          </a:prstGeom>
        </p:spPr>
        <p:txBody>
          <a:bodyPr wrap="square">
            <a:spAutoFit/>
          </a:bodyPr>
          <a:lstStyle/>
          <a:p>
            <a:pPr marL="342900" indent="-342900" algn="just" eaLnBrk="0" hangingPunct="0">
              <a:buFont typeface="Wingdings" pitchFamily="2" charset="2"/>
              <a:buChar char="q"/>
            </a:pPr>
            <a:r>
              <a:rPr lang="en-US" sz="2000" dirty="0"/>
              <a:t>Oxygen bomb calorimeters, are the standard instruments for measuring calorific values of solid and liquid combustible samples. </a:t>
            </a:r>
          </a:p>
          <a:p>
            <a:pPr marL="342900" indent="-342900" algn="just" eaLnBrk="0" hangingPunct="0">
              <a:buFont typeface="Wingdings" pitchFamily="2" charset="2"/>
              <a:buChar char="q"/>
            </a:pPr>
            <a:endParaRPr lang="en-US" sz="2000" dirty="0"/>
          </a:p>
          <a:p>
            <a:pPr marL="342900" indent="-342900" algn="just" eaLnBrk="0" hangingPunct="0">
              <a:buFont typeface="Wingdings" pitchFamily="2" charset="2"/>
              <a:buChar char="q"/>
            </a:pPr>
            <a:r>
              <a:rPr lang="en-US" sz="2000" b="1" dirty="0"/>
              <a:t>The calorific value (heat of combustion):</a:t>
            </a:r>
            <a:r>
              <a:rPr lang="en-US" sz="2000" dirty="0"/>
              <a:t> the number of heat units liberated by a unit mass of a sample when burned with oxygen in an enclosure of constant volume. </a:t>
            </a:r>
          </a:p>
          <a:p>
            <a:pPr marL="800100" lvl="1" indent="-342900" algn="just" eaLnBrk="0" hangingPunct="0">
              <a:buFont typeface="Wingdings" pitchFamily="2" charset="2"/>
              <a:buChar char="q"/>
            </a:pPr>
            <a:r>
              <a:rPr lang="en-US" sz="2000" dirty="0"/>
              <a:t>(the heat liberated by the combustion of all carbon and hydrogen with oxygen to form carbon dioxide and water, including the heat liberated by the oxidation of other elements present in the sample).</a:t>
            </a:r>
          </a:p>
        </p:txBody>
      </p:sp>
    </p:spTree>
    <p:extLst>
      <p:ext uri="{BB962C8B-B14F-4D97-AF65-F5344CB8AC3E}">
        <p14:creationId xmlns:p14="http://schemas.microsoft.com/office/powerpoint/2010/main" val="2886439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02E8D2-8FA3-C340-B689-1AB2A67D9F86}"/>
              </a:ext>
            </a:extLst>
          </p:cNvPr>
          <p:cNvSpPr/>
          <p:nvPr/>
        </p:nvSpPr>
        <p:spPr>
          <a:xfrm>
            <a:off x="263352" y="1673101"/>
            <a:ext cx="11449272" cy="3170099"/>
          </a:xfrm>
          <a:prstGeom prst="rect">
            <a:avLst/>
          </a:prstGeom>
        </p:spPr>
        <p:txBody>
          <a:bodyPr wrap="square">
            <a:spAutoFit/>
          </a:bodyPr>
          <a:lstStyle/>
          <a:p>
            <a:pPr marL="285750" indent="-285750" algn="just" eaLnBrk="0" hangingPunct="0">
              <a:buFont typeface="Wingdings" pitchFamily="2" charset="2"/>
              <a:buChar char="q"/>
            </a:pPr>
            <a:r>
              <a:rPr lang="en-US" sz="2000" dirty="0"/>
              <a:t>The units of the heat energy are :</a:t>
            </a:r>
          </a:p>
          <a:p>
            <a:pPr marL="742950" lvl="1" indent="-285750" algn="just" eaLnBrk="0" hangingPunct="0">
              <a:buFont typeface="Wingdings" pitchFamily="2" charset="2"/>
              <a:buChar char="q"/>
            </a:pPr>
            <a:r>
              <a:rPr lang="en-US" sz="2000" b="1" dirty="0"/>
              <a:t>calories</a:t>
            </a:r>
            <a:r>
              <a:rPr lang="en-US" sz="2000" dirty="0"/>
              <a:t> (</a:t>
            </a:r>
            <a:r>
              <a:rPr lang="en-US" sz="2000" dirty="0" err="1"/>
              <a:t>cal</a:t>
            </a:r>
            <a:r>
              <a:rPr lang="en-US" sz="2000" dirty="0"/>
              <a:t>), </a:t>
            </a:r>
          </a:p>
          <a:p>
            <a:pPr marL="742950" lvl="1" indent="-285750" algn="just" eaLnBrk="0" hangingPunct="0">
              <a:buFont typeface="Wingdings" pitchFamily="2" charset="2"/>
              <a:buChar char="q"/>
            </a:pPr>
            <a:r>
              <a:rPr lang="en-US" sz="2000" b="1" dirty="0"/>
              <a:t>British thermal units </a:t>
            </a:r>
            <a:r>
              <a:rPr lang="en-US" sz="2000" dirty="0"/>
              <a:t>(Btu) or </a:t>
            </a:r>
          </a:p>
          <a:p>
            <a:pPr marL="742950" lvl="1" indent="-285750" algn="just" eaLnBrk="0" hangingPunct="0">
              <a:buFont typeface="Wingdings" pitchFamily="2" charset="2"/>
              <a:buChar char="q"/>
            </a:pPr>
            <a:r>
              <a:rPr lang="en-US" sz="2000" b="1" dirty="0"/>
              <a:t>Joules</a:t>
            </a:r>
            <a:r>
              <a:rPr lang="en-US" sz="2000" dirty="0"/>
              <a:t> (J)</a:t>
            </a:r>
          </a:p>
          <a:p>
            <a:pPr marL="742950" lvl="1" indent="-285750" algn="just" eaLnBrk="0" hangingPunct="0">
              <a:buFont typeface="Wingdings" pitchFamily="2" charset="2"/>
              <a:buChar char="q"/>
            </a:pPr>
            <a:endParaRPr lang="en-US" sz="2000" dirty="0"/>
          </a:p>
          <a:p>
            <a:pPr marL="285750" indent="-285750" algn="just" eaLnBrk="0" hangingPunct="0">
              <a:buFont typeface="Wingdings" pitchFamily="2" charset="2"/>
              <a:buChar char="q"/>
            </a:pPr>
            <a:r>
              <a:rPr lang="en-US" sz="2000" dirty="0"/>
              <a:t>1 calorie = 4.1868 absolute Joules, and is roughly equivalent to the heat energy required to raise the temperature of one gram of water one degree Celsius at 15°C. </a:t>
            </a:r>
          </a:p>
          <a:p>
            <a:pPr marL="285750" indent="-285750" algn="just" eaLnBrk="0" hangingPunct="0">
              <a:buFont typeface="Wingdings" pitchFamily="2" charset="2"/>
              <a:buChar char="q"/>
            </a:pPr>
            <a:endParaRPr lang="en-US" sz="2000" dirty="0"/>
          </a:p>
          <a:p>
            <a:pPr marL="285750" indent="-285750" algn="just" eaLnBrk="0" hangingPunct="0">
              <a:buFont typeface="Wingdings" pitchFamily="2" charset="2"/>
              <a:buChar char="q"/>
            </a:pPr>
            <a:r>
              <a:rPr lang="en-US" sz="2000" dirty="0"/>
              <a:t>The British thermal unit equals 251.996 calories and is roughly equivalent to the heat energy required to raise one pound of water one degree Fahrenheit at 60°F. </a:t>
            </a:r>
          </a:p>
        </p:txBody>
      </p:sp>
      <p:pic>
        <p:nvPicPr>
          <p:cNvPr id="10" name="Picture 9">
            <a:extLst>
              <a:ext uri="{FF2B5EF4-FFF2-40B4-BE49-F238E27FC236}">
                <a16:creationId xmlns:a16="http://schemas.microsoft.com/office/drawing/2014/main" id="{A68FDBE3-A845-974D-A093-857533464B58}"/>
              </a:ext>
            </a:extLst>
          </p:cNvPr>
          <p:cNvPicPr>
            <a:picLocks noChangeAspect="1"/>
          </p:cNvPicPr>
          <p:nvPr/>
        </p:nvPicPr>
        <p:blipFill>
          <a:blip r:embed="rId3" cstate="print"/>
          <a:stretch>
            <a:fillRect/>
          </a:stretch>
        </p:blipFill>
        <p:spPr>
          <a:xfrm>
            <a:off x="9696400" y="5921662"/>
            <a:ext cx="2271268" cy="647700"/>
          </a:xfrm>
          <a:prstGeom prst="rect">
            <a:avLst/>
          </a:prstGeom>
        </p:spPr>
      </p:pic>
      <p:pic>
        <p:nvPicPr>
          <p:cNvPr id="11" name="Picture 10">
            <a:extLst>
              <a:ext uri="{FF2B5EF4-FFF2-40B4-BE49-F238E27FC236}">
                <a16:creationId xmlns:a16="http://schemas.microsoft.com/office/drawing/2014/main" id="{EF076285-B04A-9142-A440-2696556A524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13" name="Picture 12">
            <a:extLst>
              <a:ext uri="{FF2B5EF4-FFF2-40B4-BE49-F238E27FC236}">
                <a16:creationId xmlns:a16="http://schemas.microsoft.com/office/drawing/2014/main" id="{3C4BFE8A-F586-5C41-9415-A6DA20884410}"/>
              </a:ext>
            </a:extLst>
          </p:cNvPr>
          <p:cNvPicPr>
            <a:picLocks noChangeAspect="1"/>
          </p:cNvPicPr>
          <p:nvPr/>
        </p:nvPicPr>
        <p:blipFill>
          <a:blip r:embed="rId5"/>
          <a:stretch>
            <a:fillRect/>
          </a:stretch>
        </p:blipFill>
        <p:spPr>
          <a:xfrm>
            <a:off x="911424" y="6265796"/>
            <a:ext cx="1834666" cy="240928"/>
          </a:xfrm>
          <a:prstGeom prst="rect">
            <a:avLst/>
          </a:prstGeom>
        </p:spPr>
      </p:pic>
      <p:sp>
        <p:nvSpPr>
          <p:cNvPr id="9" name="Rectangle 8">
            <a:extLst>
              <a:ext uri="{FF2B5EF4-FFF2-40B4-BE49-F238E27FC236}">
                <a16:creationId xmlns:a16="http://schemas.microsoft.com/office/drawing/2014/main" id="{C50FE12B-4F87-7249-BB38-EA27528B32B8}"/>
              </a:ext>
            </a:extLst>
          </p:cNvPr>
          <p:cNvSpPr/>
          <p:nvPr/>
        </p:nvSpPr>
        <p:spPr>
          <a:xfrm>
            <a:off x="385463" y="745540"/>
            <a:ext cx="7582745" cy="523220"/>
          </a:xfrm>
          <a:prstGeom prst="rect">
            <a:avLst/>
          </a:prstGeom>
          <a:solidFill>
            <a:schemeClr val="bg1"/>
          </a:solidFill>
        </p:spPr>
        <p:txBody>
          <a:bodyPr wrap="square">
            <a:spAutoFit/>
          </a:bodyPr>
          <a:lstStyle/>
          <a:p>
            <a:r>
              <a:rPr lang="en-US" sz="2800" b="1" dirty="0">
                <a:latin typeface="Myriad Pro"/>
                <a:cs typeface="Myriad Pro"/>
              </a:rPr>
              <a:t>INTRODUCTION – (units &amp; unit conversion)</a:t>
            </a:r>
          </a:p>
        </p:txBody>
      </p:sp>
      <p:pic>
        <p:nvPicPr>
          <p:cNvPr id="3" name="Picture 2">
            <a:extLst>
              <a:ext uri="{FF2B5EF4-FFF2-40B4-BE49-F238E27FC236}">
                <a16:creationId xmlns:a16="http://schemas.microsoft.com/office/drawing/2014/main" id="{ECECF634-459F-9149-A708-DF1C8239A2A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281" t="59450" r="26375" b="25999"/>
          <a:stretch/>
        </p:blipFill>
        <p:spPr>
          <a:xfrm>
            <a:off x="2746090" y="5020243"/>
            <a:ext cx="6840760" cy="997971"/>
          </a:xfrm>
          <a:prstGeom prst="rect">
            <a:avLst/>
          </a:prstGeom>
          <a:ln>
            <a:solidFill>
              <a:schemeClr val="accent1"/>
            </a:solidFill>
          </a:ln>
        </p:spPr>
      </p:pic>
    </p:spTree>
    <p:extLst>
      <p:ext uri="{BB962C8B-B14F-4D97-AF65-F5344CB8AC3E}">
        <p14:creationId xmlns:p14="http://schemas.microsoft.com/office/powerpoint/2010/main" val="863014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11F41D0-8B85-754D-A466-1D037751B209}"/>
              </a:ext>
            </a:extLst>
          </p:cNvPr>
          <p:cNvPicPr>
            <a:picLocks noChangeAspect="1"/>
          </p:cNvPicPr>
          <p:nvPr/>
        </p:nvPicPr>
        <p:blipFill>
          <a:blip r:embed="rId3" cstate="print"/>
          <a:stretch>
            <a:fillRect/>
          </a:stretch>
        </p:blipFill>
        <p:spPr>
          <a:xfrm>
            <a:off x="9612070" y="5921662"/>
            <a:ext cx="2271268" cy="647700"/>
          </a:xfrm>
          <a:prstGeom prst="rect">
            <a:avLst/>
          </a:prstGeom>
        </p:spPr>
      </p:pic>
      <p:pic>
        <p:nvPicPr>
          <p:cNvPr id="10" name="Picture 9">
            <a:extLst>
              <a:ext uri="{FF2B5EF4-FFF2-40B4-BE49-F238E27FC236}">
                <a16:creationId xmlns:a16="http://schemas.microsoft.com/office/drawing/2014/main" id="{26C039F9-0F6F-FF40-89D7-FDD5AE8D504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013" y="6089802"/>
            <a:ext cx="330897" cy="479561"/>
          </a:xfrm>
          <a:prstGeom prst="rect">
            <a:avLst/>
          </a:prstGeom>
          <a:noFill/>
          <a:ln>
            <a:noFill/>
          </a:ln>
        </p:spPr>
      </p:pic>
      <p:pic>
        <p:nvPicPr>
          <p:cNvPr id="11" name="Picture 10">
            <a:extLst>
              <a:ext uri="{FF2B5EF4-FFF2-40B4-BE49-F238E27FC236}">
                <a16:creationId xmlns:a16="http://schemas.microsoft.com/office/drawing/2014/main" id="{FC6ABDF4-3A9E-B542-BEC4-AA5516CBE918}"/>
              </a:ext>
            </a:extLst>
          </p:cNvPr>
          <p:cNvPicPr>
            <a:picLocks noChangeAspect="1"/>
          </p:cNvPicPr>
          <p:nvPr/>
        </p:nvPicPr>
        <p:blipFill>
          <a:blip r:embed="rId5"/>
          <a:stretch>
            <a:fillRect/>
          </a:stretch>
        </p:blipFill>
        <p:spPr>
          <a:xfrm>
            <a:off x="878149" y="6209117"/>
            <a:ext cx="1834666" cy="240928"/>
          </a:xfrm>
          <a:prstGeom prst="rect">
            <a:avLst/>
          </a:prstGeom>
        </p:spPr>
      </p:pic>
      <p:sp>
        <p:nvSpPr>
          <p:cNvPr id="13" name="Rectangle 12">
            <a:extLst>
              <a:ext uri="{FF2B5EF4-FFF2-40B4-BE49-F238E27FC236}">
                <a16:creationId xmlns:a16="http://schemas.microsoft.com/office/drawing/2014/main" id="{5271A307-B8BD-CD43-B1BF-B8325DD31E56}"/>
              </a:ext>
            </a:extLst>
          </p:cNvPr>
          <p:cNvSpPr/>
          <p:nvPr/>
        </p:nvSpPr>
        <p:spPr>
          <a:xfrm>
            <a:off x="385463" y="745540"/>
            <a:ext cx="4342385" cy="523220"/>
          </a:xfrm>
          <a:prstGeom prst="rect">
            <a:avLst/>
          </a:prstGeom>
          <a:solidFill>
            <a:schemeClr val="bg1"/>
          </a:solidFill>
        </p:spPr>
        <p:txBody>
          <a:bodyPr wrap="square">
            <a:spAutoFit/>
          </a:bodyPr>
          <a:lstStyle/>
          <a:p>
            <a:r>
              <a:rPr lang="en-US" sz="2800" b="1" dirty="0">
                <a:latin typeface="Myriad Pro"/>
                <a:cs typeface="Myriad Pro"/>
              </a:rPr>
              <a:t>INTRODUCTION</a:t>
            </a:r>
          </a:p>
        </p:txBody>
      </p:sp>
      <p:sp>
        <p:nvSpPr>
          <p:cNvPr id="14" name="Rectangle 13">
            <a:extLst>
              <a:ext uri="{FF2B5EF4-FFF2-40B4-BE49-F238E27FC236}">
                <a16:creationId xmlns:a16="http://schemas.microsoft.com/office/drawing/2014/main" id="{A1F19252-0F2A-F940-9CE4-90DDD8A62AA6}"/>
              </a:ext>
            </a:extLst>
          </p:cNvPr>
          <p:cNvSpPr/>
          <p:nvPr/>
        </p:nvSpPr>
        <p:spPr>
          <a:xfrm>
            <a:off x="263352" y="1772816"/>
            <a:ext cx="7056784" cy="1015663"/>
          </a:xfrm>
          <a:prstGeom prst="rect">
            <a:avLst/>
          </a:prstGeom>
        </p:spPr>
        <p:txBody>
          <a:bodyPr wrap="square">
            <a:spAutoFit/>
          </a:bodyPr>
          <a:lstStyle/>
          <a:p>
            <a:pPr algn="just"/>
            <a:r>
              <a:rPr lang="en-US" sz="2000" dirty="0">
                <a:latin typeface="Myriad Pro"/>
                <a:cs typeface="Myriad Pro"/>
              </a:rPr>
              <a:t>In this report it is presented the </a:t>
            </a:r>
            <a:r>
              <a:rPr lang="en-US" sz="2000" dirty="0"/>
              <a:t>the bomb calorimeter test on two materials; </a:t>
            </a:r>
            <a:r>
              <a:rPr lang="en-US" sz="2000" b="1" dirty="0"/>
              <a:t>oat</a:t>
            </a:r>
            <a:r>
              <a:rPr lang="en-US" sz="2000" dirty="0"/>
              <a:t> and </a:t>
            </a:r>
            <a:r>
              <a:rPr lang="en-US" sz="2000" b="1" dirty="0"/>
              <a:t>creamer</a:t>
            </a:r>
            <a:r>
              <a:rPr lang="en-US" sz="2000" dirty="0"/>
              <a:t>. The heat of combustion was measured by using 1 gram of each material.</a:t>
            </a:r>
            <a:endParaRPr lang="en-US" sz="2000" dirty="0">
              <a:latin typeface="Myriad Pro"/>
              <a:cs typeface="Myriad Pro"/>
            </a:endParaRPr>
          </a:p>
        </p:txBody>
      </p:sp>
      <p:pic>
        <p:nvPicPr>
          <p:cNvPr id="12" name="Picture 11">
            <a:extLst>
              <a:ext uri="{FF2B5EF4-FFF2-40B4-BE49-F238E27FC236}">
                <a16:creationId xmlns:a16="http://schemas.microsoft.com/office/drawing/2014/main" id="{9E804934-4958-1A40-BE1C-E42E46EB485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81568" y="188641"/>
            <a:ext cx="3673599" cy="5184576"/>
          </a:xfrm>
          <a:prstGeom prst="rect">
            <a:avLst/>
          </a:prstGeom>
        </p:spPr>
      </p:pic>
      <p:sp>
        <p:nvSpPr>
          <p:cNvPr id="5" name="TextBox 4">
            <a:extLst>
              <a:ext uri="{FF2B5EF4-FFF2-40B4-BE49-F238E27FC236}">
                <a16:creationId xmlns:a16="http://schemas.microsoft.com/office/drawing/2014/main" id="{AE1CB94D-9EA9-1E42-B660-F758B24514ED}"/>
              </a:ext>
            </a:extLst>
          </p:cNvPr>
          <p:cNvSpPr txBox="1"/>
          <p:nvPr/>
        </p:nvSpPr>
        <p:spPr>
          <a:xfrm>
            <a:off x="8281568" y="5349593"/>
            <a:ext cx="3673599" cy="400110"/>
          </a:xfrm>
          <a:prstGeom prst="rect">
            <a:avLst/>
          </a:prstGeom>
          <a:noFill/>
        </p:spPr>
        <p:txBody>
          <a:bodyPr wrap="square" rtlCol="0">
            <a:spAutoFit/>
          </a:bodyPr>
          <a:lstStyle/>
          <a:p>
            <a:pPr algn="ctr"/>
            <a:r>
              <a:rPr lang="en-US" sz="2000" dirty="0">
                <a:solidFill>
                  <a:schemeClr val="accent1"/>
                </a:solidFill>
              </a:rPr>
              <a:t>Figure 1. Substances to be tested.</a:t>
            </a:r>
          </a:p>
        </p:txBody>
      </p:sp>
    </p:spTree>
    <p:extLst>
      <p:ext uri="{BB962C8B-B14F-4D97-AF65-F5344CB8AC3E}">
        <p14:creationId xmlns:p14="http://schemas.microsoft.com/office/powerpoint/2010/main" val="1105030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AE7C30-DF00-4749-A5A9-A4F9DDF7D001}"/>
              </a:ext>
            </a:extLst>
          </p:cNvPr>
          <p:cNvSpPr/>
          <p:nvPr/>
        </p:nvSpPr>
        <p:spPr>
          <a:xfrm>
            <a:off x="1695550" y="745540"/>
            <a:ext cx="4256435" cy="523220"/>
          </a:xfrm>
          <a:prstGeom prst="rect">
            <a:avLst/>
          </a:prstGeom>
          <a:solidFill>
            <a:schemeClr val="bg1"/>
          </a:solidFill>
        </p:spPr>
        <p:txBody>
          <a:bodyPr wrap="square">
            <a:spAutoFit/>
          </a:bodyPr>
          <a:lstStyle/>
          <a:p>
            <a:r>
              <a:rPr lang="en-US" sz="2800" b="1" dirty="0">
                <a:latin typeface="Myriad Pro"/>
                <a:cs typeface="Myriad Pro"/>
              </a:rPr>
              <a:t>METHODOLOGY</a:t>
            </a:r>
          </a:p>
        </p:txBody>
      </p:sp>
      <p:pic>
        <p:nvPicPr>
          <p:cNvPr id="12" name="Picture 11">
            <a:extLst>
              <a:ext uri="{FF2B5EF4-FFF2-40B4-BE49-F238E27FC236}">
                <a16:creationId xmlns:a16="http://schemas.microsoft.com/office/drawing/2014/main" id="{ECEF98BC-F750-8442-B4AC-112FAAFDC3DB}"/>
              </a:ext>
            </a:extLst>
          </p:cNvPr>
          <p:cNvPicPr>
            <a:picLocks noChangeAspect="1"/>
          </p:cNvPicPr>
          <p:nvPr/>
        </p:nvPicPr>
        <p:blipFill>
          <a:blip r:embed="rId3" cstate="print"/>
          <a:stretch>
            <a:fillRect/>
          </a:stretch>
        </p:blipFill>
        <p:spPr>
          <a:xfrm>
            <a:off x="9696400" y="5921662"/>
            <a:ext cx="2271268" cy="647700"/>
          </a:xfrm>
          <a:prstGeom prst="rect">
            <a:avLst/>
          </a:prstGeom>
        </p:spPr>
      </p:pic>
      <p:pic>
        <p:nvPicPr>
          <p:cNvPr id="14" name="Picture 13">
            <a:extLst>
              <a:ext uri="{FF2B5EF4-FFF2-40B4-BE49-F238E27FC236}">
                <a16:creationId xmlns:a16="http://schemas.microsoft.com/office/drawing/2014/main" id="{01AD94E9-14B6-2A4F-A776-A80F24714CAB}"/>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15" name="Picture 14">
            <a:extLst>
              <a:ext uri="{FF2B5EF4-FFF2-40B4-BE49-F238E27FC236}">
                <a16:creationId xmlns:a16="http://schemas.microsoft.com/office/drawing/2014/main" id="{98BD6D27-FC13-CB4F-8535-08B3288C60E7}"/>
              </a:ext>
            </a:extLst>
          </p:cNvPr>
          <p:cNvPicPr>
            <a:picLocks noChangeAspect="1"/>
          </p:cNvPicPr>
          <p:nvPr/>
        </p:nvPicPr>
        <p:blipFill>
          <a:blip r:embed="rId5"/>
          <a:stretch>
            <a:fillRect/>
          </a:stretch>
        </p:blipFill>
        <p:spPr>
          <a:xfrm>
            <a:off x="911424" y="6265796"/>
            <a:ext cx="1834666" cy="240928"/>
          </a:xfrm>
          <a:prstGeom prst="rect">
            <a:avLst/>
          </a:prstGeom>
        </p:spPr>
      </p:pic>
      <p:grpSp>
        <p:nvGrpSpPr>
          <p:cNvPr id="31" name="Group 30">
            <a:extLst>
              <a:ext uri="{FF2B5EF4-FFF2-40B4-BE49-F238E27FC236}">
                <a16:creationId xmlns:a16="http://schemas.microsoft.com/office/drawing/2014/main" id="{D14C5D2A-BF12-C943-8623-2B856BE1F4A5}"/>
              </a:ext>
            </a:extLst>
          </p:cNvPr>
          <p:cNvGrpSpPr/>
          <p:nvPr/>
        </p:nvGrpSpPr>
        <p:grpSpPr>
          <a:xfrm>
            <a:off x="6589895" y="332656"/>
            <a:ext cx="5558194" cy="5082466"/>
            <a:chOff x="6589895" y="548680"/>
            <a:chExt cx="5558194" cy="5082466"/>
          </a:xfrm>
        </p:grpSpPr>
        <p:pic>
          <p:nvPicPr>
            <p:cNvPr id="9" name="Picture 8">
              <a:extLst>
                <a:ext uri="{FF2B5EF4-FFF2-40B4-BE49-F238E27FC236}">
                  <a16:creationId xmlns:a16="http://schemas.microsoft.com/office/drawing/2014/main" id="{E7C978A1-164F-4B45-866F-85B19751729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59298" y="548680"/>
              <a:ext cx="3688791" cy="5082466"/>
            </a:xfrm>
            <a:prstGeom prst="rect">
              <a:avLst/>
            </a:prstGeom>
          </p:spPr>
        </p:pic>
        <p:cxnSp>
          <p:nvCxnSpPr>
            <p:cNvPr id="6" name="Straight Arrow Connector 5">
              <a:extLst>
                <a:ext uri="{FF2B5EF4-FFF2-40B4-BE49-F238E27FC236}">
                  <a16:creationId xmlns:a16="http://schemas.microsoft.com/office/drawing/2014/main" id="{C52B975D-893F-0448-9198-8CCA4E935CFF}"/>
                </a:ext>
              </a:extLst>
            </p:cNvPr>
            <p:cNvCxnSpPr>
              <a:cxnSpLocks/>
            </p:cNvCxnSpPr>
            <p:nvPr/>
          </p:nvCxnSpPr>
          <p:spPr>
            <a:xfrm flipH="1">
              <a:off x="8459298" y="4381166"/>
              <a:ext cx="1957182" cy="0"/>
            </a:xfrm>
            <a:prstGeom prst="straightConnector1">
              <a:avLst/>
            </a:prstGeom>
            <a:ln w="57150">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16" name="Straight Arrow Connector 15">
              <a:extLst>
                <a:ext uri="{FF2B5EF4-FFF2-40B4-BE49-F238E27FC236}">
                  <a16:creationId xmlns:a16="http://schemas.microsoft.com/office/drawing/2014/main" id="{4D19C178-6619-3145-8CE9-5A226718D028}"/>
                </a:ext>
              </a:extLst>
            </p:cNvPr>
            <p:cNvCxnSpPr>
              <a:cxnSpLocks/>
            </p:cNvCxnSpPr>
            <p:nvPr/>
          </p:nvCxnSpPr>
          <p:spPr>
            <a:xfrm flipH="1">
              <a:off x="10303693" y="1916832"/>
              <a:ext cx="904875" cy="0"/>
            </a:xfrm>
            <a:prstGeom prst="straightConnector1">
              <a:avLst/>
            </a:prstGeom>
            <a:ln w="57150">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8" name="Rectangle 7">
              <a:extLst>
                <a:ext uri="{FF2B5EF4-FFF2-40B4-BE49-F238E27FC236}">
                  <a16:creationId xmlns:a16="http://schemas.microsoft.com/office/drawing/2014/main" id="{21557812-F7F8-E840-8C85-B546CCB2177F}"/>
                </a:ext>
              </a:extLst>
            </p:cNvPr>
            <p:cNvSpPr/>
            <p:nvPr/>
          </p:nvSpPr>
          <p:spPr>
            <a:xfrm>
              <a:off x="10416480" y="4581128"/>
              <a:ext cx="343546" cy="360040"/>
            </a:xfrm>
            <a:prstGeom prst="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a:extLst>
                <a:ext uri="{FF2B5EF4-FFF2-40B4-BE49-F238E27FC236}">
                  <a16:creationId xmlns:a16="http://schemas.microsoft.com/office/drawing/2014/main" id="{227C7066-1691-C44A-A6B0-157486AD6CF7}"/>
                </a:ext>
              </a:extLst>
            </p:cNvPr>
            <p:cNvCxnSpPr>
              <a:cxnSpLocks/>
            </p:cNvCxnSpPr>
            <p:nvPr/>
          </p:nvCxnSpPr>
          <p:spPr>
            <a:xfrm flipH="1">
              <a:off x="9048328" y="4890985"/>
              <a:ext cx="1539925" cy="0"/>
            </a:xfrm>
            <a:prstGeom prst="straightConnector1">
              <a:avLst/>
            </a:prstGeom>
            <a:ln w="57150">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19" name="TextBox 18">
              <a:extLst>
                <a:ext uri="{FF2B5EF4-FFF2-40B4-BE49-F238E27FC236}">
                  <a16:creationId xmlns:a16="http://schemas.microsoft.com/office/drawing/2014/main" id="{9CB5A7AE-6DD2-C64D-A720-E44DE598B00E}"/>
                </a:ext>
              </a:extLst>
            </p:cNvPr>
            <p:cNvSpPr txBox="1"/>
            <p:nvPr/>
          </p:nvSpPr>
          <p:spPr>
            <a:xfrm>
              <a:off x="8433358" y="1732166"/>
              <a:ext cx="1800200" cy="369332"/>
            </a:xfrm>
            <a:prstGeom prst="rect">
              <a:avLst/>
            </a:prstGeom>
            <a:noFill/>
          </p:spPr>
          <p:txBody>
            <a:bodyPr wrap="square" rtlCol="0">
              <a:spAutoFit/>
            </a:bodyPr>
            <a:lstStyle/>
            <a:p>
              <a:pPr algn="r"/>
              <a:r>
                <a:rPr lang="en-US" dirty="0"/>
                <a:t>thermometer</a:t>
              </a:r>
            </a:p>
          </p:txBody>
        </p:sp>
        <p:sp>
          <p:nvSpPr>
            <p:cNvPr id="20" name="TextBox 19">
              <a:extLst>
                <a:ext uri="{FF2B5EF4-FFF2-40B4-BE49-F238E27FC236}">
                  <a16:creationId xmlns:a16="http://schemas.microsoft.com/office/drawing/2014/main" id="{4E1789A3-C933-FF46-A213-12DB982E4DD8}"/>
                </a:ext>
              </a:extLst>
            </p:cNvPr>
            <p:cNvSpPr txBox="1"/>
            <p:nvPr/>
          </p:nvSpPr>
          <p:spPr>
            <a:xfrm>
              <a:off x="6646128" y="4196500"/>
              <a:ext cx="1800200" cy="369332"/>
            </a:xfrm>
            <a:prstGeom prst="rect">
              <a:avLst/>
            </a:prstGeom>
            <a:noFill/>
          </p:spPr>
          <p:txBody>
            <a:bodyPr wrap="square" rtlCol="0">
              <a:spAutoFit/>
            </a:bodyPr>
            <a:lstStyle/>
            <a:p>
              <a:pPr algn="r"/>
              <a:r>
                <a:rPr lang="en-US" dirty="0"/>
                <a:t>bomb</a:t>
              </a:r>
            </a:p>
          </p:txBody>
        </p:sp>
        <p:sp>
          <p:nvSpPr>
            <p:cNvPr id="21" name="TextBox 20">
              <a:extLst>
                <a:ext uri="{FF2B5EF4-FFF2-40B4-BE49-F238E27FC236}">
                  <a16:creationId xmlns:a16="http://schemas.microsoft.com/office/drawing/2014/main" id="{EAD60D13-05FE-114B-81BB-298523058EB9}"/>
                </a:ext>
              </a:extLst>
            </p:cNvPr>
            <p:cNvSpPr txBox="1"/>
            <p:nvPr/>
          </p:nvSpPr>
          <p:spPr>
            <a:xfrm>
              <a:off x="7213527" y="4706319"/>
              <a:ext cx="1800200" cy="369332"/>
            </a:xfrm>
            <a:prstGeom prst="rect">
              <a:avLst/>
            </a:prstGeom>
            <a:noFill/>
          </p:spPr>
          <p:txBody>
            <a:bodyPr wrap="square" rtlCol="0">
              <a:spAutoFit/>
            </a:bodyPr>
            <a:lstStyle/>
            <a:p>
              <a:pPr algn="r"/>
              <a:r>
                <a:rPr lang="en-US" dirty="0"/>
                <a:t>1 g substance</a:t>
              </a:r>
            </a:p>
          </p:txBody>
        </p:sp>
        <p:cxnSp>
          <p:nvCxnSpPr>
            <p:cNvPr id="22" name="Straight Arrow Connector 21">
              <a:extLst>
                <a:ext uri="{FF2B5EF4-FFF2-40B4-BE49-F238E27FC236}">
                  <a16:creationId xmlns:a16="http://schemas.microsoft.com/office/drawing/2014/main" id="{C2654C71-801C-B241-A4B5-1B2639BA4D76}"/>
                </a:ext>
              </a:extLst>
            </p:cNvPr>
            <p:cNvCxnSpPr>
              <a:cxnSpLocks/>
            </p:cNvCxnSpPr>
            <p:nvPr/>
          </p:nvCxnSpPr>
          <p:spPr>
            <a:xfrm flipH="1">
              <a:off x="8433358" y="3730350"/>
              <a:ext cx="1871268" cy="0"/>
            </a:xfrm>
            <a:prstGeom prst="straightConnector1">
              <a:avLst/>
            </a:prstGeom>
            <a:ln w="57150">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23" name="TextBox 22">
              <a:extLst>
                <a:ext uri="{FF2B5EF4-FFF2-40B4-BE49-F238E27FC236}">
                  <a16:creationId xmlns:a16="http://schemas.microsoft.com/office/drawing/2014/main" id="{FC0A9E85-3092-4F4C-80D0-58B5E5379545}"/>
                </a:ext>
              </a:extLst>
            </p:cNvPr>
            <p:cNvSpPr txBox="1"/>
            <p:nvPr/>
          </p:nvSpPr>
          <p:spPr>
            <a:xfrm>
              <a:off x="6589895" y="3563370"/>
              <a:ext cx="1800200" cy="369332"/>
            </a:xfrm>
            <a:prstGeom prst="rect">
              <a:avLst/>
            </a:prstGeom>
            <a:noFill/>
          </p:spPr>
          <p:txBody>
            <a:bodyPr wrap="square" rtlCol="0">
              <a:spAutoFit/>
            </a:bodyPr>
            <a:lstStyle/>
            <a:p>
              <a:pPr algn="r"/>
              <a:r>
                <a:rPr lang="en-US" dirty="0"/>
                <a:t>water at 20℃</a:t>
              </a:r>
            </a:p>
          </p:txBody>
        </p:sp>
      </p:grpSp>
      <p:sp>
        <p:nvSpPr>
          <p:cNvPr id="24" name="Rectangle 23">
            <a:extLst>
              <a:ext uri="{FF2B5EF4-FFF2-40B4-BE49-F238E27FC236}">
                <a16:creationId xmlns:a16="http://schemas.microsoft.com/office/drawing/2014/main" id="{D803FBFE-6E5C-8746-AE26-65089D114E1D}"/>
              </a:ext>
            </a:extLst>
          </p:cNvPr>
          <p:cNvSpPr/>
          <p:nvPr/>
        </p:nvSpPr>
        <p:spPr>
          <a:xfrm>
            <a:off x="380124" y="2039876"/>
            <a:ext cx="6138703" cy="3170099"/>
          </a:xfrm>
          <a:prstGeom prst="rect">
            <a:avLst/>
          </a:prstGeom>
        </p:spPr>
        <p:txBody>
          <a:bodyPr wrap="square">
            <a:spAutoFit/>
          </a:bodyPr>
          <a:lstStyle/>
          <a:p>
            <a:pPr marL="342900" indent="-342900" algn="just">
              <a:buFont typeface="Wingdings" pitchFamily="2" charset="2"/>
              <a:buChar char="q"/>
            </a:pPr>
            <a:r>
              <a:rPr lang="en-US" sz="2000" dirty="0">
                <a:latin typeface="Calibri" panose="020F0502020204030204" pitchFamily="34" charset="0"/>
                <a:cs typeface="Calibri" panose="020F0502020204030204" pitchFamily="34" charset="0"/>
              </a:rPr>
              <a:t>The bomb containing 1 gram of any substance is placed inside the calorimeter which then is filled with water. </a:t>
            </a:r>
          </a:p>
          <a:p>
            <a:pPr marL="342900" indent="-342900" algn="just">
              <a:buFont typeface="Wingdings" pitchFamily="2" charset="2"/>
              <a:buChar char="q"/>
            </a:pPr>
            <a:endParaRPr lang="en-US" sz="2000" dirty="0">
              <a:latin typeface="Calibri" panose="020F0502020204030204" pitchFamily="34" charset="0"/>
              <a:cs typeface="Calibri" panose="020F0502020204030204" pitchFamily="34" charset="0"/>
            </a:endParaRPr>
          </a:p>
          <a:p>
            <a:pPr marL="342900" indent="-342900" algn="just">
              <a:buFont typeface="Wingdings" pitchFamily="2" charset="2"/>
              <a:buChar char="q"/>
            </a:pPr>
            <a:r>
              <a:rPr lang="en-US" sz="2000" dirty="0">
                <a:latin typeface="Calibri" panose="020F0502020204030204" pitchFamily="34" charset="0"/>
                <a:cs typeface="Calibri" panose="020F0502020204030204" pitchFamily="34" charset="0"/>
              </a:rPr>
              <a:t>The substance will be ignited using a cotton wire and the temperature difference of the water can be measured by a thermometer. </a:t>
            </a:r>
          </a:p>
          <a:p>
            <a:pPr marL="342900" indent="-342900" algn="just">
              <a:buFont typeface="Wingdings" pitchFamily="2" charset="2"/>
              <a:buChar char="q"/>
            </a:pPr>
            <a:endParaRPr lang="en-US" sz="2000" dirty="0">
              <a:latin typeface="Calibri" panose="020F0502020204030204" pitchFamily="34" charset="0"/>
              <a:cs typeface="Calibri" panose="020F0502020204030204" pitchFamily="34" charset="0"/>
            </a:endParaRPr>
          </a:p>
          <a:p>
            <a:pPr marL="342900" indent="-342900" algn="just">
              <a:buFont typeface="Wingdings" pitchFamily="2" charset="2"/>
              <a:buChar char="q"/>
            </a:pPr>
            <a:r>
              <a:rPr lang="en-US" sz="2000" dirty="0">
                <a:latin typeface="Calibri" panose="020F0502020204030204" pitchFamily="34" charset="0"/>
                <a:cs typeface="Calibri" panose="020F0502020204030204" pitchFamily="34" charset="0"/>
              </a:rPr>
              <a:t>In order to have a complete combustion, the bomb is filled with pressurized oxygen gas at 30 atm. </a:t>
            </a:r>
            <a:endParaRPr lang="en-US" sz="2000" dirty="0">
              <a:effectLst/>
              <a:latin typeface="Calibri" panose="020F0502020204030204" pitchFamily="34" charset="0"/>
              <a:cs typeface="Calibri" panose="020F0502020204030204" pitchFamily="34" charset="0"/>
            </a:endParaRPr>
          </a:p>
        </p:txBody>
      </p:sp>
      <p:cxnSp>
        <p:nvCxnSpPr>
          <p:cNvPr id="30" name="Straight Connector 29">
            <a:extLst>
              <a:ext uri="{FF2B5EF4-FFF2-40B4-BE49-F238E27FC236}">
                <a16:creationId xmlns:a16="http://schemas.microsoft.com/office/drawing/2014/main" id="{45F8A896-65EC-E640-8D13-26D474E0B989}"/>
              </a:ext>
            </a:extLst>
          </p:cNvPr>
          <p:cNvCxnSpPr/>
          <p:nvPr/>
        </p:nvCxnSpPr>
        <p:spPr>
          <a:xfrm>
            <a:off x="6634688" y="1595430"/>
            <a:ext cx="0" cy="4636996"/>
          </a:xfrm>
          <a:prstGeom prst="line">
            <a:avLst/>
          </a:prstGeom>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C9782BE-347A-AB4D-8540-0FE09670EB46}"/>
              </a:ext>
            </a:extLst>
          </p:cNvPr>
          <p:cNvSpPr txBox="1"/>
          <p:nvPr/>
        </p:nvSpPr>
        <p:spPr>
          <a:xfrm>
            <a:off x="6816080" y="5349593"/>
            <a:ext cx="5139088" cy="400110"/>
          </a:xfrm>
          <a:prstGeom prst="rect">
            <a:avLst/>
          </a:prstGeom>
          <a:noFill/>
        </p:spPr>
        <p:txBody>
          <a:bodyPr wrap="square" rtlCol="0">
            <a:spAutoFit/>
          </a:bodyPr>
          <a:lstStyle/>
          <a:p>
            <a:pPr algn="ctr"/>
            <a:r>
              <a:rPr lang="en-US" sz="2000" dirty="0">
                <a:solidFill>
                  <a:schemeClr val="accent1"/>
                </a:solidFill>
              </a:rPr>
              <a:t>Figure 2. Calorimeter bomb scheme (Parr, 2007)</a:t>
            </a:r>
          </a:p>
        </p:txBody>
      </p:sp>
    </p:spTree>
    <p:extLst>
      <p:ext uri="{BB962C8B-B14F-4D97-AF65-F5344CB8AC3E}">
        <p14:creationId xmlns:p14="http://schemas.microsoft.com/office/powerpoint/2010/main" val="1095687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AE7C30-DF00-4749-A5A9-A4F9DDF7D001}"/>
              </a:ext>
            </a:extLst>
          </p:cNvPr>
          <p:cNvSpPr/>
          <p:nvPr/>
        </p:nvSpPr>
        <p:spPr>
          <a:xfrm>
            <a:off x="1695550" y="745540"/>
            <a:ext cx="7280770" cy="523220"/>
          </a:xfrm>
          <a:prstGeom prst="rect">
            <a:avLst/>
          </a:prstGeom>
          <a:solidFill>
            <a:schemeClr val="bg1"/>
          </a:solidFill>
        </p:spPr>
        <p:txBody>
          <a:bodyPr wrap="square">
            <a:spAutoFit/>
          </a:bodyPr>
          <a:lstStyle/>
          <a:p>
            <a:r>
              <a:rPr lang="en-US" sz="2800" b="1" dirty="0">
                <a:latin typeface="Myriad Pro"/>
                <a:cs typeface="Myriad Pro"/>
              </a:rPr>
              <a:t>METHODOLOGY – effective heat of combustion</a:t>
            </a:r>
          </a:p>
        </p:txBody>
      </p:sp>
      <p:pic>
        <p:nvPicPr>
          <p:cNvPr id="12" name="Picture 11">
            <a:extLst>
              <a:ext uri="{FF2B5EF4-FFF2-40B4-BE49-F238E27FC236}">
                <a16:creationId xmlns:a16="http://schemas.microsoft.com/office/drawing/2014/main" id="{ECEF98BC-F750-8442-B4AC-112FAAFDC3DB}"/>
              </a:ext>
            </a:extLst>
          </p:cNvPr>
          <p:cNvPicPr>
            <a:picLocks noChangeAspect="1"/>
          </p:cNvPicPr>
          <p:nvPr/>
        </p:nvPicPr>
        <p:blipFill>
          <a:blip r:embed="rId3" cstate="print"/>
          <a:stretch>
            <a:fillRect/>
          </a:stretch>
        </p:blipFill>
        <p:spPr>
          <a:xfrm>
            <a:off x="9696400" y="5921662"/>
            <a:ext cx="2271268" cy="647700"/>
          </a:xfrm>
          <a:prstGeom prst="rect">
            <a:avLst/>
          </a:prstGeom>
        </p:spPr>
      </p:pic>
      <p:pic>
        <p:nvPicPr>
          <p:cNvPr id="14" name="Picture 13">
            <a:extLst>
              <a:ext uri="{FF2B5EF4-FFF2-40B4-BE49-F238E27FC236}">
                <a16:creationId xmlns:a16="http://schemas.microsoft.com/office/drawing/2014/main" id="{01AD94E9-14B6-2A4F-A776-A80F24714CAB}"/>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15" name="Picture 14">
            <a:extLst>
              <a:ext uri="{FF2B5EF4-FFF2-40B4-BE49-F238E27FC236}">
                <a16:creationId xmlns:a16="http://schemas.microsoft.com/office/drawing/2014/main" id="{98BD6D27-FC13-CB4F-8535-08B3288C60E7}"/>
              </a:ext>
            </a:extLst>
          </p:cNvPr>
          <p:cNvPicPr>
            <a:picLocks noChangeAspect="1"/>
          </p:cNvPicPr>
          <p:nvPr/>
        </p:nvPicPr>
        <p:blipFill>
          <a:blip r:embed="rId5"/>
          <a:stretch>
            <a:fillRect/>
          </a:stretch>
        </p:blipFill>
        <p:spPr>
          <a:xfrm>
            <a:off x="911424" y="6265796"/>
            <a:ext cx="1834666" cy="240928"/>
          </a:xfrm>
          <a:prstGeom prst="rect">
            <a:avLst/>
          </a:prstGeom>
        </p:spPr>
      </p:pic>
      <p:sp>
        <p:nvSpPr>
          <p:cNvPr id="24" name="Rectangle 23">
            <a:extLst>
              <a:ext uri="{FF2B5EF4-FFF2-40B4-BE49-F238E27FC236}">
                <a16:creationId xmlns:a16="http://schemas.microsoft.com/office/drawing/2014/main" id="{D803FBFE-6E5C-8746-AE26-65089D114E1D}"/>
              </a:ext>
            </a:extLst>
          </p:cNvPr>
          <p:cNvSpPr/>
          <p:nvPr/>
        </p:nvSpPr>
        <p:spPr>
          <a:xfrm>
            <a:off x="2592761" y="4171094"/>
            <a:ext cx="7823720" cy="1938992"/>
          </a:xfrm>
          <a:prstGeom prst="rect">
            <a:avLst/>
          </a:prstGeom>
        </p:spPr>
        <p:txBody>
          <a:bodyPr wrap="square">
            <a:spAutoFit/>
          </a:bodyPr>
          <a:lstStyle/>
          <a:p>
            <a:r>
              <a:rPr lang="en-US" sz="2000" dirty="0">
                <a:effectLst/>
                <a:latin typeface="Calibri" panose="020F0502020204030204" pitchFamily="34" charset="0"/>
                <a:cs typeface="Calibri" panose="020F0502020204030204" pitchFamily="34" charset="0"/>
              </a:rPr>
              <a:t>where:</a:t>
            </a:r>
          </a:p>
          <a:p>
            <a:r>
              <a:rPr lang="en-US" sz="2000" dirty="0">
                <a:latin typeface="Calibri" panose="020F0502020204030204" pitchFamily="34" charset="0"/>
                <a:cs typeface="Calibri" panose="020F0502020204030204" pitchFamily="34" charset="0"/>
              </a:rPr>
              <a:t>C : calibration value for the system (10070 J/K)</a:t>
            </a:r>
          </a:p>
          <a:p>
            <a:r>
              <a:rPr lang="en-US" sz="2000" dirty="0" err="1">
                <a:effectLst/>
                <a:latin typeface="Calibri" panose="020F0502020204030204" pitchFamily="34" charset="0"/>
                <a:cs typeface="Calibri" panose="020F0502020204030204" pitchFamily="34" charset="0"/>
              </a:rPr>
              <a:t>q’</a:t>
            </a:r>
            <a:r>
              <a:rPr lang="en-US" sz="2000" baseline="-25000" dirty="0" err="1">
                <a:effectLst/>
                <a:latin typeface="Calibri" panose="020F0502020204030204" pitchFamily="34" charset="0"/>
                <a:cs typeface="Calibri" panose="020F0502020204030204" pitchFamily="34" charset="0"/>
              </a:rPr>
              <a:t>wire</a:t>
            </a:r>
            <a:r>
              <a:rPr lang="en-US" sz="2000" dirty="0">
                <a:effectLst/>
                <a:latin typeface="Calibri" panose="020F0502020204030204" pitchFamily="34" charset="0"/>
                <a:cs typeface="Calibri" panose="020F0502020204030204" pitchFamily="34" charset="0"/>
              </a:rPr>
              <a:t> : the energy content in the wire (50 J per cotton </a:t>
            </a:r>
            <a:r>
              <a:rPr lang="en-US" sz="2000" dirty="0">
                <a:latin typeface="Calibri" panose="020F0502020204030204" pitchFamily="34" charset="0"/>
                <a:cs typeface="Calibri" panose="020F0502020204030204" pitchFamily="34" charset="0"/>
              </a:rPr>
              <a:t>wire)</a:t>
            </a:r>
          </a:p>
          <a:p>
            <a:r>
              <a:rPr lang="en-US" sz="2000" dirty="0">
                <a:effectLst/>
                <a:latin typeface="Calibri" panose="020F0502020204030204" pitchFamily="34" charset="0"/>
                <a:cs typeface="Calibri" panose="020F0502020204030204" pitchFamily="34" charset="0"/>
              </a:rPr>
              <a:t>m : mass of the sample [kg]</a:t>
            </a:r>
          </a:p>
          <a:p>
            <a:r>
              <a:rPr lang="en-US" sz="2000" dirty="0">
                <a:latin typeface="Calibri" panose="020F0502020204030204" pitchFamily="34" charset="0"/>
                <a:cs typeface="Calibri" panose="020F0502020204030204" pitchFamily="34" charset="0"/>
              </a:rPr>
              <a:t>∆T : the temperature change in the system</a:t>
            </a:r>
            <a:endParaRPr lang="en-US" sz="2000" dirty="0">
              <a:effectLst/>
              <a:latin typeface="Calibri" panose="020F0502020204030204" pitchFamily="34" charset="0"/>
              <a:cs typeface="Calibri" panose="020F0502020204030204" pitchFamily="34" charset="0"/>
            </a:endParaRPr>
          </a:p>
          <a:p>
            <a:endParaRPr lang="en-US" sz="2000" dirty="0">
              <a:effectLst/>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C929DEF-8B11-964A-A1FA-5477DFD9D056}"/>
                  </a:ext>
                </a:extLst>
              </p:cNvPr>
              <p:cNvSpPr txBox="1"/>
              <p:nvPr/>
            </p:nvSpPr>
            <p:spPr>
              <a:xfrm>
                <a:off x="3206527" y="2371709"/>
                <a:ext cx="3952479" cy="727700"/>
              </a:xfrm>
              <a:prstGeom prst="rect">
                <a:avLst/>
              </a:prstGeom>
              <a:noFill/>
              <a:ln>
                <a:solidFill>
                  <a:srgbClr val="FF0000"/>
                </a:solidFill>
              </a:ln>
            </p:spPr>
            <p:txBody>
              <a:bodyPr wrap="square" lIns="0" tIns="0" rIns="0" bIns="0" rtlCol="0">
                <a:spAutoFit/>
              </a:bodyPr>
              <a:lstStyle/>
              <a:p>
                <a:pPr/>
                <a14:m>
                  <m:oMathPara xmlns:m="http://schemas.openxmlformats.org/officeDocument/2006/math">
                    <m:oMathParaPr>
                      <m:jc m:val="center"/>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sSub>
                        <m:sSubPr>
                          <m:ctrlPr>
                            <a:rPr lang="en-US" sz="240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𝐻</m:t>
                          </m:r>
                        </m:e>
                        <m:sub>
                          <m:r>
                            <a:rPr lang="en-US" sz="2400" b="0" i="1" smtClean="0">
                              <a:latin typeface="Cambria Math" panose="02040503050406030204" pitchFamily="18" charset="0"/>
                              <a:ea typeface="Cambria Math" panose="02040503050406030204" pitchFamily="18" charset="0"/>
                            </a:rPr>
                            <m:t>𝑐</m:t>
                          </m:r>
                        </m:sub>
                      </m:sSub>
                      <m:r>
                        <a:rPr lang="en-US" sz="2400" i="1" smtClean="0">
                          <a:latin typeface="Cambria Math" panose="02040503050406030204" pitchFamily="18" charset="0"/>
                          <a:ea typeface="Cambria Math" panose="02040503050406030204" pitchFamily="18" charset="0"/>
                        </a:rPr>
                        <m:t>=</m:t>
                      </m:r>
                      <m:f>
                        <m:fPr>
                          <m:ctrlPr>
                            <a:rPr lang="en-US" sz="2400" i="1" smtClean="0">
                              <a:latin typeface="Cambria Math" panose="02040503050406030204" pitchFamily="18" charset="0"/>
                            </a:rPr>
                          </m:ctrlPr>
                        </m:fPr>
                        <m:num>
                          <m:r>
                            <a:rPr lang="en-US" sz="2400" b="0" i="1" smtClean="0">
                              <a:latin typeface="Cambria Math" panose="02040503050406030204" pitchFamily="18" charset="0"/>
                            </a:rPr>
                            <m:t>𝐶</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𝑇</m:t>
                          </m:r>
                          <m:r>
                            <a:rPr lang="en-US" sz="2400" b="0" i="1" smtClean="0">
                              <a:latin typeface="Cambria Math" panose="02040503050406030204" pitchFamily="18" charset="0"/>
                              <a:ea typeface="Cambria Math" panose="02040503050406030204" pitchFamily="18" charset="0"/>
                            </a:rPr>
                            <m:t>∙</m:t>
                          </m:r>
                          <m:sSubSup>
                            <m:sSubSupPr>
                              <m:ctrlPr>
                                <a:rPr lang="en-US" sz="2400" b="0" i="1" smtClean="0">
                                  <a:latin typeface="Cambria Math" panose="02040503050406030204" pitchFamily="18" charset="0"/>
                                  <a:ea typeface="Cambria Math" panose="02040503050406030204" pitchFamily="18" charset="0"/>
                                </a:rPr>
                              </m:ctrlPr>
                            </m:sSubSupPr>
                            <m:e>
                              <m:r>
                                <a:rPr lang="en-US" sz="2400" b="0" i="1" smtClean="0">
                                  <a:latin typeface="Cambria Math" panose="02040503050406030204" pitchFamily="18" charset="0"/>
                                  <a:ea typeface="Cambria Math" panose="02040503050406030204" pitchFamily="18" charset="0"/>
                                </a:rPr>
                                <m:t>𝑞</m:t>
                              </m:r>
                            </m:e>
                            <m:sub>
                              <m:r>
                                <a:rPr lang="en-US" sz="2400" b="0" i="1" smtClean="0">
                                  <a:latin typeface="Cambria Math" panose="02040503050406030204" pitchFamily="18" charset="0"/>
                                  <a:ea typeface="Cambria Math" panose="02040503050406030204" pitchFamily="18" charset="0"/>
                                </a:rPr>
                                <m:t>𝑤𝑖𝑟𝑒</m:t>
                              </m:r>
                            </m:sub>
                            <m:sup>
                              <m:r>
                                <a:rPr lang="en-US" sz="2400" b="0" i="1" smtClean="0">
                                  <a:latin typeface="Cambria Math" panose="02040503050406030204" pitchFamily="18" charset="0"/>
                                  <a:ea typeface="Cambria Math" panose="02040503050406030204" pitchFamily="18" charset="0"/>
                                </a:rPr>
                                <m:t>′</m:t>
                              </m:r>
                            </m:sup>
                          </m:sSubSup>
                        </m:num>
                        <m:den>
                          <m:r>
                            <a:rPr lang="en-US" sz="2400" b="0" i="1" smtClean="0">
                              <a:latin typeface="Cambria Math" panose="02040503050406030204" pitchFamily="18" charset="0"/>
                            </a:rPr>
                            <m:t>𝑚</m:t>
                          </m:r>
                        </m:den>
                      </m:f>
                    </m:oMath>
                  </m:oMathPara>
                </a14:m>
                <a:endParaRPr lang="en-US" sz="2400" dirty="0"/>
              </a:p>
            </p:txBody>
          </p:sp>
        </mc:Choice>
        <mc:Fallback xmlns="">
          <p:sp>
            <p:nvSpPr>
              <p:cNvPr id="5" name="TextBox 4">
                <a:extLst>
                  <a:ext uri="{FF2B5EF4-FFF2-40B4-BE49-F238E27FC236}">
                    <a16:creationId xmlns:a16="http://schemas.microsoft.com/office/drawing/2014/main" id="{CC929DEF-8B11-964A-A1FA-5477DFD9D056}"/>
                  </a:ext>
                </a:extLst>
              </p:cNvPr>
              <p:cNvSpPr txBox="1">
                <a:spLocks noRot="1" noChangeAspect="1" noMove="1" noResize="1" noEditPoints="1" noAdjustHandles="1" noChangeArrowheads="1" noChangeShapeType="1" noTextEdit="1"/>
              </p:cNvSpPr>
              <p:nvPr/>
            </p:nvSpPr>
            <p:spPr>
              <a:xfrm>
                <a:off x="3206527" y="2371709"/>
                <a:ext cx="3952479" cy="727700"/>
              </a:xfrm>
              <a:prstGeom prst="rect">
                <a:avLst/>
              </a:prstGeom>
              <a:blipFill>
                <a:blip r:embed="rId6"/>
                <a:stretch>
                  <a:fillRect b="-6780"/>
                </a:stretch>
              </a:blipFill>
              <a:ln>
                <a:solidFill>
                  <a:srgbClr val="FF0000"/>
                </a:solidFill>
              </a:ln>
            </p:spPr>
            <p:txBody>
              <a:bodyPr/>
              <a:lstStyle/>
              <a:p>
                <a:r>
                  <a:rPr lang="en-US">
                    <a:noFill/>
                  </a:rPr>
                  <a:t> </a:t>
                </a:r>
              </a:p>
            </p:txBody>
          </p:sp>
        </mc:Fallback>
      </mc:AlternateContent>
      <p:sp>
        <p:nvSpPr>
          <p:cNvPr id="25" name="TextBox 24">
            <a:extLst>
              <a:ext uri="{FF2B5EF4-FFF2-40B4-BE49-F238E27FC236}">
                <a16:creationId xmlns:a16="http://schemas.microsoft.com/office/drawing/2014/main" id="{7F6BE3FC-7A11-5D41-8CC0-2D238FAC3651}"/>
              </a:ext>
            </a:extLst>
          </p:cNvPr>
          <p:cNvSpPr txBox="1"/>
          <p:nvPr/>
        </p:nvSpPr>
        <p:spPr>
          <a:xfrm>
            <a:off x="7752184" y="2535504"/>
            <a:ext cx="1800200" cy="400110"/>
          </a:xfrm>
          <a:prstGeom prst="rect">
            <a:avLst/>
          </a:prstGeom>
          <a:noFill/>
        </p:spPr>
        <p:txBody>
          <a:bodyPr wrap="square" rtlCol="0">
            <a:spAutoFit/>
          </a:bodyPr>
          <a:lstStyle/>
          <a:p>
            <a:pPr algn="ctr"/>
            <a:r>
              <a:rPr lang="en-US" sz="2000" dirty="0"/>
              <a:t>(Equation 1)</a:t>
            </a:r>
          </a:p>
        </p:txBody>
      </p:sp>
    </p:spTree>
    <p:extLst>
      <p:ext uri="{BB962C8B-B14F-4D97-AF65-F5344CB8AC3E}">
        <p14:creationId xmlns:p14="http://schemas.microsoft.com/office/powerpoint/2010/main" val="1498309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2000" t="1000" r="3000" b="4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AE7C30-DF00-4749-A5A9-A4F9DDF7D001}"/>
              </a:ext>
            </a:extLst>
          </p:cNvPr>
          <p:cNvSpPr/>
          <p:nvPr/>
        </p:nvSpPr>
        <p:spPr>
          <a:xfrm>
            <a:off x="385463" y="745540"/>
            <a:ext cx="6646641" cy="523220"/>
          </a:xfrm>
          <a:prstGeom prst="rect">
            <a:avLst/>
          </a:prstGeom>
          <a:solidFill>
            <a:schemeClr val="bg1"/>
          </a:solidFill>
        </p:spPr>
        <p:txBody>
          <a:bodyPr wrap="square">
            <a:spAutoFit/>
          </a:bodyPr>
          <a:lstStyle/>
          <a:p>
            <a:r>
              <a:rPr lang="en-US" sz="2800" b="1" dirty="0">
                <a:latin typeface="Myriad Pro"/>
                <a:cs typeface="Myriad Pro"/>
              </a:rPr>
              <a:t>METHODOLOGY – Procedure of application</a:t>
            </a:r>
          </a:p>
        </p:txBody>
      </p:sp>
      <p:pic>
        <p:nvPicPr>
          <p:cNvPr id="8" name="Picture 7">
            <a:extLst>
              <a:ext uri="{FF2B5EF4-FFF2-40B4-BE49-F238E27FC236}">
                <a16:creationId xmlns:a16="http://schemas.microsoft.com/office/drawing/2014/main" id="{C1CF09D0-E08A-AD42-9F48-ED389F212C6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4673" t="9250" r="-1" b="3724"/>
          <a:stretch/>
        </p:blipFill>
        <p:spPr>
          <a:xfrm rot="5400000">
            <a:off x="6181731" y="1871487"/>
            <a:ext cx="2931436" cy="2540019"/>
          </a:xfrm>
          <a:prstGeom prst="rect">
            <a:avLst/>
          </a:prstGeom>
        </p:spPr>
      </p:pic>
      <p:pic>
        <p:nvPicPr>
          <p:cNvPr id="10" name="Picture 9">
            <a:extLst>
              <a:ext uri="{FF2B5EF4-FFF2-40B4-BE49-F238E27FC236}">
                <a16:creationId xmlns:a16="http://schemas.microsoft.com/office/drawing/2014/main" id="{E3E49203-8C44-4746-91E4-03573DDD4BF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300" r="9462"/>
          <a:stretch/>
        </p:blipFill>
        <p:spPr>
          <a:xfrm rot="5400000">
            <a:off x="255322" y="1695583"/>
            <a:ext cx="2935462" cy="2887801"/>
          </a:xfrm>
          <a:prstGeom prst="rect">
            <a:avLst/>
          </a:prstGeom>
        </p:spPr>
      </p:pic>
      <p:pic>
        <p:nvPicPr>
          <p:cNvPr id="11" name="Picture 10">
            <a:extLst>
              <a:ext uri="{FF2B5EF4-FFF2-40B4-BE49-F238E27FC236}">
                <a16:creationId xmlns:a16="http://schemas.microsoft.com/office/drawing/2014/main" id="{1832CEA8-012B-1846-AFBE-E7AC9911982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14" r="14692"/>
          <a:stretch/>
        </p:blipFill>
        <p:spPr>
          <a:xfrm rot="5400000">
            <a:off x="3311895" y="1823091"/>
            <a:ext cx="2931435" cy="2636807"/>
          </a:xfrm>
          <a:prstGeom prst="rect">
            <a:avLst/>
          </a:prstGeom>
        </p:spPr>
      </p:pic>
      <p:pic>
        <p:nvPicPr>
          <p:cNvPr id="13" name="Picture 12">
            <a:extLst>
              <a:ext uri="{FF2B5EF4-FFF2-40B4-BE49-F238E27FC236}">
                <a16:creationId xmlns:a16="http://schemas.microsoft.com/office/drawing/2014/main" id="{87091325-E256-7844-9108-B9BFDF340F9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17514"/>
          <a:stretch/>
        </p:blipFill>
        <p:spPr>
          <a:xfrm rot="5400000">
            <a:off x="9098133" y="1822008"/>
            <a:ext cx="2917611" cy="2652798"/>
          </a:xfrm>
          <a:prstGeom prst="rect">
            <a:avLst/>
          </a:prstGeom>
        </p:spPr>
      </p:pic>
      <p:pic>
        <p:nvPicPr>
          <p:cNvPr id="14" name="Picture 13">
            <a:extLst>
              <a:ext uri="{FF2B5EF4-FFF2-40B4-BE49-F238E27FC236}">
                <a16:creationId xmlns:a16="http://schemas.microsoft.com/office/drawing/2014/main" id="{5947A830-E247-CB44-90AA-ECDE106DDF97}"/>
              </a:ext>
            </a:extLst>
          </p:cNvPr>
          <p:cNvPicPr>
            <a:picLocks noChangeAspect="1"/>
          </p:cNvPicPr>
          <p:nvPr/>
        </p:nvPicPr>
        <p:blipFill>
          <a:blip r:embed="rId7" cstate="print"/>
          <a:stretch>
            <a:fillRect/>
          </a:stretch>
        </p:blipFill>
        <p:spPr>
          <a:xfrm>
            <a:off x="9696400" y="5921662"/>
            <a:ext cx="2271268" cy="647700"/>
          </a:xfrm>
          <a:prstGeom prst="rect">
            <a:avLst/>
          </a:prstGeom>
        </p:spPr>
      </p:pic>
      <p:pic>
        <p:nvPicPr>
          <p:cNvPr id="15" name="Picture 14">
            <a:extLst>
              <a:ext uri="{FF2B5EF4-FFF2-40B4-BE49-F238E27FC236}">
                <a16:creationId xmlns:a16="http://schemas.microsoft.com/office/drawing/2014/main" id="{1B746DF0-900A-BE48-B0F3-FB95A1AAC41F}"/>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0125" y="6110086"/>
            <a:ext cx="330897" cy="479561"/>
          </a:xfrm>
          <a:prstGeom prst="rect">
            <a:avLst/>
          </a:prstGeom>
          <a:noFill/>
          <a:ln>
            <a:noFill/>
          </a:ln>
        </p:spPr>
      </p:pic>
      <p:pic>
        <p:nvPicPr>
          <p:cNvPr id="16" name="Picture 15">
            <a:extLst>
              <a:ext uri="{FF2B5EF4-FFF2-40B4-BE49-F238E27FC236}">
                <a16:creationId xmlns:a16="http://schemas.microsoft.com/office/drawing/2014/main" id="{2B99D18A-4B18-A34C-BC19-155673CEDCC4}"/>
              </a:ext>
            </a:extLst>
          </p:cNvPr>
          <p:cNvPicPr>
            <a:picLocks noChangeAspect="1"/>
          </p:cNvPicPr>
          <p:nvPr/>
        </p:nvPicPr>
        <p:blipFill>
          <a:blip r:embed="rId9"/>
          <a:stretch>
            <a:fillRect/>
          </a:stretch>
        </p:blipFill>
        <p:spPr>
          <a:xfrm>
            <a:off x="911424" y="6265796"/>
            <a:ext cx="1834666" cy="240928"/>
          </a:xfrm>
          <a:prstGeom prst="rect">
            <a:avLst/>
          </a:prstGeom>
        </p:spPr>
      </p:pic>
      <p:sp>
        <p:nvSpPr>
          <p:cNvPr id="17" name="TextBox 16">
            <a:extLst>
              <a:ext uri="{FF2B5EF4-FFF2-40B4-BE49-F238E27FC236}">
                <a16:creationId xmlns:a16="http://schemas.microsoft.com/office/drawing/2014/main" id="{4A37A118-F9A7-F74E-BF92-771BB14689C2}"/>
              </a:ext>
            </a:extLst>
          </p:cNvPr>
          <p:cNvSpPr txBox="1"/>
          <p:nvPr/>
        </p:nvSpPr>
        <p:spPr>
          <a:xfrm>
            <a:off x="279152" y="5036395"/>
            <a:ext cx="11604186" cy="707886"/>
          </a:xfrm>
          <a:prstGeom prst="rect">
            <a:avLst/>
          </a:prstGeom>
          <a:noFill/>
        </p:spPr>
        <p:txBody>
          <a:bodyPr wrap="square" rtlCol="0">
            <a:spAutoFit/>
          </a:bodyPr>
          <a:lstStyle/>
          <a:p>
            <a:pPr algn="ctr"/>
            <a:r>
              <a:rPr lang="en-US" sz="2000" dirty="0">
                <a:solidFill>
                  <a:schemeClr val="accent1"/>
                </a:solidFill>
              </a:rPr>
              <a:t>Figure 3. a) equipment needed for experiment, b) weighting of 1 gram of substance, c) preparation of the hook. </a:t>
            </a:r>
          </a:p>
        </p:txBody>
      </p:sp>
    </p:spTree>
    <p:extLst>
      <p:ext uri="{BB962C8B-B14F-4D97-AF65-F5344CB8AC3E}">
        <p14:creationId xmlns:p14="http://schemas.microsoft.com/office/powerpoint/2010/main" val="32247781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665</TotalTime>
  <Words>1044</Words>
  <Application>Microsoft Office PowerPoint</Application>
  <PresentationFormat>Widescreen</PresentationFormat>
  <Paragraphs>135</Paragraphs>
  <Slides>19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basic title font</vt:lpstr>
      <vt:lpstr>Calibri</vt:lpstr>
      <vt:lpstr>Cambria Math</vt:lpstr>
      <vt:lpstr>Helvetica</vt:lpstr>
      <vt:lpstr>Helvetica Neue</vt:lpstr>
      <vt:lpstr>Myriad Pro</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GORAN</dc:creator>
  <cp:lastModifiedBy>Ivan Lukic</cp:lastModifiedBy>
  <cp:revision>55</cp:revision>
  <dcterms:created xsi:type="dcterms:W3CDTF">2016-09-12T13:20:32Z</dcterms:created>
  <dcterms:modified xsi:type="dcterms:W3CDTF">2020-10-17T21:59:03Z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2015-04-22T00:00:00Z</vt:filetime>
  </property>
  <property fmtid="{D5CDD505-2E9C-101B-9397-08002B2CF9AE}" pid="3" name="Creator">
    <vt:lpwstr>Microsoft® PowerPoint® 2010</vt:lpwstr>
  </property>
  <property fmtid="{D5CDD505-2E9C-101B-9397-08002B2CF9AE}" pid="4" name="LastSaved">
    <vt:filetime>2016-09-12T00:00:00Z</vt:filetime>
  </property>
</Properties>
</file>