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88" r:id="rId3"/>
    <p:sldId id="317" r:id="rId4"/>
    <p:sldId id="287" r:id="rId5"/>
    <p:sldId id="281" r:id="rId6"/>
    <p:sldId id="292" r:id="rId7"/>
    <p:sldId id="294" r:id="rId8"/>
    <p:sldId id="295" r:id="rId9"/>
    <p:sldId id="297" r:id="rId10"/>
    <p:sldId id="298" r:id="rId11"/>
    <p:sldId id="291" r:id="rId12"/>
    <p:sldId id="293" r:id="rId13"/>
    <p:sldId id="299" r:id="rId14"/>
    <p:sldId id="300" r:id="rId15"/>
    <p:sldId id="301" r:id="rId16"/>
    <p:sldId id="302" r:id="rId17"/>
    <p:sldId id="303" r:id="rId18"/>
    <p:sldId id="305" r:id="rId19"/>
    <p:sldId id="315" r:id="rId20"/>
    <p:sldId id="307" r:id="rId21"/>
    <p:sldId id="308" r:id="rId22"/>
    <p:sldId id="314" r:id="rId23"/>
    <p:sldId id="316" r:id="rId24"/>
    <p:sldId id="318" r:id="rId25"/>
    <p:sldId id="286" r:id="rId26"/>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31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717" autoAdjust="0"/>
    <p:restoredTop sz="94660"/>
  </p:normalViewPr>
  <p:slideViewPr>
    <p:cSldViewPr>
      <p:cViewPr varScale="1">
        <p:scale>
          <a:sx n="81" d="100"/>
          <a:sy n="81" d="100"/>
        </p:scale>
        <p:origin x="941" y="62"/>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bs-Latn-BA"/>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2C29F91C-5104-48B0-9D19-3347FCE75AC4}" type="datetimeFigureOut">
              <a:rPr lang="bs-Latn-BA" smtClean="0"/>
              <a:t>18. 10. 2020.</a:t>
            </a:fld>
            <a:endParaRPr lang="bs-Latn-BA"/>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bs-Latn-BA"/>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bs-Latn-BA"/>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bs-Latn-BA"/>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EBE17FD0-59F7-4581-8EE6-C22936773733}" type="slidenum">
              <a:rPr lang="bs-Latn-BA" smtClean="0"/>
              <a:t>‹#›</a:t>
            </a:fld>
            <a:endParaRPr lang="bs-Latn-BA"/>
          </a:p>
        </p:txBody>
      </p:sp>
    </p:spTree>
    <p:extLst>
      <p:ext uri="{BB962C8B-B14F-4D97-AF65-F5344CB8AC3E}">
        <p14:creationId xmlns:p14="http://schemas.microsoft.com/office/powerpoint/2010/main" val="2286781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s-Latn-BA" dirty="0"/>
          </a:p>
        </p:txBody>
      </p:sp>
      <p:sp>
        <p:nvSpPr>
          <p:cNvPr id="4" name="Slide Number Placeholder 3"/>
          <p:cNvSpPr>
            <a:spLocks noGrp="1"/>
          </p:cNvSpPr>
          <p:nvPr>
            <p:ph type="sldNum" sz="quarter" idx="10"/>
          </p:nvPr>
        </p:nvSpPr>
        <p:spPr/>
        <p:txBody>
          <a:bodyPr/>
          <a:lstStyle/>
          <a:p>
            <a:fld id="{EBE17FD0-59F7-4581-8EE6-C22936773733}" type="slidenum">
              <a:rPr lang="bs-Latn-BA" smtClean="0"/>
              <a:t>5</a:t>
            </a:fld>
            <a:endParaRPr lang="bs-Latn-BA"/>
          </a:p>
        </p:txBody>
      </p:sp>
    </p:spTree>
    <p:extLst>
      <p:ext uri="{BB962C8B-B14F-4D97-AF65-F5344CB8AC3E}">
        <p14:creationId xmlns:p14="http://schemas.microsoft.com/office/powerpoint/2010/main" val="545741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18.10.2020.</a:t>
            </a:fld>
            <a:endParaRPr lang="en-US"/>
          </a:p>
        </p:txBody>
      </p:sp>
      <p:sp>
        <p:nvSpPr>
          <p:cNvPr id="6" name="Holder 6"/>
          <p:cNvSpPr>
            <a:spLocks noGrp="1"/>
          </p:cNvSpPr>
          <p:nvPr>
            <p:ph type="sldNum" sz="quarter" idx="7"/>
          </p:nvPr>
        </p:nvSpPr>
        <p:spPr/>
        <p:txBody>
          <a:bodyPr lIns="0" tIns="0" rIns="0" bIns="0"/>
          <a:lstStyle>
            <a:lvl1pPr>
              <a:defRPr sz="1500" b="1" i="0">
                <a:solidFill>
                  <a:schemeClr val="bg1"/>
                </a:solidFill>
                <a:latin typeface="Calibri"/>
                <a:cs typeface="Calibri"/>
              </a:defRPr>
            </a:lvl1pPr>
          </a:lstStyle>
          <a:p>
            <a:pPr marL="12700">
              <a:lnSpc>
                <a:spcPts val="1585"/>
              </a:lnSpc>
            </a:pPr>
            <a:r>
              <a:rPr spc="-15" dirty="0"/>
              <a:t>Fostering </a:t>
            </a:r>
            <a:r>
              <a:rPr spc="-5" dirty="0"/>
              <a:t>students' </a:t>
            </a:r>
            <a:r>
              <a:rPr spc="-10" dirty="0"/>
              <a:t>entrepreneurship </a:t>
            </a:r>
            <a:r>
              <a:rPr dirty="0"/>
              <a:t>and </a:t>
            </a:r>
            <a:r>
              <a:rPr spc="-5" dirty="0"/>
              <a:t>open </a:t>
            </a:r>
            <a:r>
              <a:rPr spc="-10" dirty="0"/>
              <a:t>innovation </a:t>
            </a:r>
            <a:r>
              <a:rPr dirty="0"/>
              <a:t>in </a:t>
            </a:r>
            <a:r>
              <a:rPr spc="-5" dirty="0"/>
              <a:t>university-industry  </a:t>
            </a:r>
            <a:r>
              <a:rPr spc="-260" dirty="0"/>
              <a:t>c</a:t>
            </a:r>
            <a:r>
              <a:rPr sz="2700" b="0" spc="-390" baseline="-23148" dirty="0">
                <a:solidFill>
                  <a:srgbClr val="000000"/>
                </a:solidFill>
                <a:latin typeface="Arial"/>
                <a:cs typeface="Arial"/>
              </a:rPr>
              <a:t>S</a:t>
            </a:r>
            <a:r>
              <a:rPr sz="1500" spc="-260" dirty="0"/>
              <a:t>ol</a:t>
            </a:r>
            <a:r>
              <a:rPr sz="2700" b="0" spc="-390" baseline="-23148" dirty="0">
                <a:solidFill>
                  <a:srgbClr val="000000"/>
                </a:solidFill>
                <a:latin typeface="Arial"/>
                <a:cs typeface="Arial"/>
              </a:rPr>
              <a:t>e</a:t>
            </a:r>
            <a:r>
              <a:rPr sz="1500" spc="-260" dirty="0"/>
              <a:t>la</a:t>
            </a:r>
            <a:r>
              <a:rPr sz="2700" b="0" spc="-390" baseline="-23148" dirty="0">
                <a:solidFill>
                  <a:srgbClr val="000000"/>
                </a:solidFill>
                <a:latin typeface="Arial"/>
                <a:cs typeface="Arial"/>
              </a:rPr>
              <a:t>i</a:t>
            </a:r>
            <a:r>
              <a:rPr sz="1500" spc="-260" dirty="0"/>
              <a:t>b</a:t>
            </a:r>
            <a:r>
              <a:rPr sz="2700" b="0" spc="-390" baseline="-23148" dirty="0">
                <a:solidFill>
                  <a:srgbClr val="000000"/>
                </a:solidFill>
                <a:latin typeface="Arial"/>
                <a:cs typeface="Arial"/>
              </a:rPr>
              <a:t>te</a:t>
            </a:r>
            <a:r>
              <a:rPr sz="1500" spc="-260" dirty="0"/>
              <a:t>ora</a:t>
            </a:r>
            <a:fld id="{81D60167-4931-47E6-BA6A-407CBD079E47}" type="slidenum">
              <a:rPr sz="2700" b="0" spc="-390" baseline="-23148" dirty="0">
                <a:solidFill>
                  <a:srgbClr val="000000"/>
                </a:solidFill>
                <a:latin typeface="Arial"/>
                <a:cs typeface="Arial"/>
              </a:rPr>
              <a:pPr marL="12700">
                <a:lnSpc>
                  <a:spcPts val="1585"/>
                </a:lnSpc>
              </a:pPr>
              <a:t>‹#›</a:t>
            </a:fld>
            <a:r>
              <a:rPr sz="1500" spc="-260" dirty="0"/>
              <a:t>tion</a:t>
            </a:r>
            <a:endParaRPr sz="1500">
              <a:latin typeface="Arial"/>
              <a:cs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6F2F9F"/>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4000" b="0" i="1">
                <a:solidFill>
                  <a:schemeClr val="bg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18.10.2020.</a:t>
            </a:fld>
            <a:endParaRPr lang="en-US"/>
          </a:p>
        </p:txBody>
      </p:sp>
      <p:sp>
        <p:nvSpPr>
          <p:cNvPr id="6" name="Holder 6"/>
          <p:cNvSpPr>
            <a:spLocks noGrp="1"/>
          </p:cNvSpPr>
          <p:nvPr>
            <p:ph type="sldNum" sz="quarter" idx="7"/>
          </p:nvPr>
        </p:nvSpPr>
        <p:spPr/>
        <p:txBody>
          <a:bodyPr lIns="0" tIns="0" rIns="0" bIns="0"/>
          <a:lstStyle>
            <a:lvl1pPr>
              <a:defRPr sz="1500" b="1" i="0">
                <a:solidFill>
                  <a:schemeClr val="bg1"/>
                </a:solidFill>
                <a:latin typeface="Calibri"/>
                <a:cs typeface="Calibri"/>
              </a:defRPr>
            </a:lvl1pPr>
          </a:lstStyle>
          <a:p>
            <a:pPr marL="12700">
              <a:lnSpc>
                <a:spcPts val="1585"/>
              </a:lnSpc>
            </a:pPr>
            <a:r>
              <a:rPr spc="-15" dirty="0"/>
              <a:t>Fostering </a:t>
            </a:r>
            <a:r>
              <a:rPr spc="-5" dirty="0"/>
              <a:t>students' </a:t>
            </a:r>
            <a:r>
              <a:rPr spc="-10" dirty="0"/>
              <a:t>entrepreneurship </a:t>
            </a:r>
            <a:r>
              <a:rPr dirty="0"/>
              <a:t>and </a:t>
            </a:r>
            <a:r>
              <a:rPr spc="-5" dirty="0"/>
              <a:t>open </a:t>
            </a:r>
            <a:r>
              <a:rPr spc="-10" dirty="0"/>
              <a:t>innovation </a:t>
            </a:r>
            <a:r>
              <a:rPr dirty="0"/>
              <a:t>in </a:t>
            </a:r>
            <a:r>
              <a:rPr spc="-5" dirty="0"/>
              <a:t>university-industry  </a:t>
            </a:r>
            <a:r>
              <a:rPr spc="-260" dirty="0"/>
              <a:t>c</a:t>
            </a:r>
            <a:r>
              <a:rPr sz="2700" b="0" spc="-390" baseline="-23148" dirty="0">
                <a:solidFill>
                  <a:srgbClr val="000000"/>
                </a:solidFill>
                <a:latin typeface="Arial"/>
                <a:cs typeface="Arial"/>
              </a:rPr>
              <a:t>S</a:t>
            </a:r>
            <a:r>
              <a:rPr sz="1500" spc="-260" dirty="0"/>
              <a:t>ol</a:t>
            </a:r>
            <a:r>
              <a:rPr sz="2700" b="0" spc="-390" baseline="-23148" dirty="0">
                <a:solidFill>
                  <a:srgbClr val="000000"/>
                </a:solidFill>
                <a:latin typeface="Arial"/>
                <a:cs typeface="Arial"/>
              </a:rPr>
              <a:t>e</a:t>
            </a:r>
            <a:r>
              <a:rPr sz="1500" spc="-260" dirty="0"/>
              <a:t>la</a:t>
            </a:r>
            <a:r>
              <a:rPr sz="2700" b="0" spc="-390" baseline="-23148" dirty="0">
                <a:solidFill>
                  <a:srgbClr val="000000"/>
                </a:solidFill>
                <a:latin typeface="Arial"/>
                <a:cs typeface="Arial"/>
              </a:rPr>
              <a:t>i</a:t>
            </a:r>
            <a:r>
              <a:rPr sz="1500" spc="-260" dirty="0"/>
              <a:t>b</a:t>
            </a:r>
            <a:r>
              <a:rPr sz="2700" b="0" spc="-390" baseline="-23148" dirty="0">
                <a:solidFill>
                  <a:srgbClr val="000000"/>
                </a:solidFill>
                <a:latin typeface="Arial"/>
                <a:cs typeface="Arial"/>
              </a:rPr>
              <a:t>te</a:t>
            </a:r>
            <a:r>
              <a:rPr sz="1500" spc="-260" dirty="0"/>
              <a:t>ora</a:t>
            </a:r>
            <a:fld id="{81D60167-4931-47E6-BA6A-407CBD079E47}" type="slidenum">
              <a:rPr sz="2700" b="0" spc="-390" baseline="-23148" dirty="0">
                <a:solidFill>
                  <a:srgbClr val="000000"/>
                </a:solidFill>
                <a:latin typeface="Arial"/>
                <a:cs typeface="Arial"/>
              </a:rPr>
              <a:pPr marL="12700">
                <a:lnSpc>
                  <a:spcPts val="1585"/>
                </a:lnSpc>
              </a:pPr>
              <a:t>‹#›</a:t>
            </a:fld>
            <a:r>
              <a:rPr sz="1500" spc="-260" dirty="0"/>
              <a:t>tion</a:t>
            </a:r>
            <a:endParaRPr sz="1500">
              <a:latin typeface="Arial"/>
              <a:cs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6F2F9F"/>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18.10.2020.</a:t>
            </a:fld>
            <a:endParaRPr lang="en-US"/>
          </a:p>
        </p:txBody>
      </p:sp>
      <p:sp>
        <p:nvSpPr>
          <p:cNvPr id="7" name="Holder 7"/>
          <p:cNvSpPr>
            <a:spLocks noGrp="1"/>
          </p:cNvSpPr>
          <p:nvPr>
            <p:ph type="sldNum" sz="quarter" idx="7"/>
          </p:nvPr>
        </p:nvSpPr>
        <p:spPr/>
        <p:txBody>
          <a:bodyPr lIns="0" tIns="0" rIns="0" bIns="0"/>
          <a:lstStyle>
            <a:lvl1pPr>
              <a:defRPr sz="1500" b="1" i="0">
                <a:solidFill>
                  <a:schemeClr val="bg1"/>
                </a:solidFill>
                <a:latin typeface="Calibri"/>
                <a:cs typeface="Calibri"/>
              </a:defRPr>
            </a:lvl1pPr>
          </a:lstStyle>
          <a:p>
            <a:pPr marL="12700">
              <a:lnSpc>
                <a:spcPts val="1585"/>
              </a:lnSpc>
            </a:pPr>
            <a:r>
              <a:rPr spc="-15" dirty="0"/>
              <a:t>Fostering </a:t>
            </a:r>
            <a:r>
              <a:rPr spc="-5" dirty="0"/>
              <a:t>students' </a:t>
            </a:r>
            <a:r>
              <a:rPr spc="-10" dirty="0"/>
              <a:t>entrepreneurship </a:t>
            </a:r>
            <a:r>
              <a:rPr dirty="0"/>
              <a:t>and </a:t>
            </a:r>
            <a:r>
              <a:rPr spc="-5" dirty="0"/>
              <a:t>open </a:t>
            </a:r>
            <a:r>
              <a:rPr spc="-10" dirty="0"/>
              <a:t>innovation </a:t>
            </a:r>
            <a:r>
              <a:rPr dirty="0"/>
              <a:t>in </a:t>
            </a:r>
            <a:r>
              <a:rPr spc="-5" dirty="0"/>
              <a:t>university-industry  </a:t>
            </a:r>
            <a:r>
              <a:rPr spc="-260" dirty="0"/>
              <a:t>c</a:t>
            </a:r>
            <a:r>
              <a:rPr sz="2700" b="0" spc="-390" baseline="-23148" dirty="0">
                <a:solidFill>
                  <a:srgbClr val="000000"/>
                </a:solidFill>
                <a:latin typeface="Arial"/>
                <a:cs typeface="Arial"/>
              </a:rPr>
              <a:t>S</a:t>
            </a:r>
            <a:r>
              <a:rPr sz="1500" spc="-260" dirty="0"/>
              <a:t>ol</a:t>
            </a:r>
            <a:r>
              <a:rPr sz="2700" b="0" spc="-390" baseline="-23148" dirty="0">
                <a:solidFill>
                  <a:srgbClr val="000000"/>
                </a:solidFill>
                <a:latin typeface="Arial"/>
                <a:cs typeface="Arial"/>
              </a:rPr>
              <a:t>e</a:t>
            </a:r>
            <a:r>
              <a:rPr sz="1500" spc="-260" dirty="0"/>
              <a:t>la</a:t>
            </a:r>
            <a:r>
              <a:rPr sz="2700" b="0" spc="-390" baseline="-23148" dirty="0">
                <a:solidFill>
                  <a:srgbClr val="000000"/>
                </a:solidFill>
                <a:latin typeface="Arial"/>
                <a:cs typeface="Arial"/>
              </a:rPr>
              <a:t>i</a:t>
            </a:r>
            <a:r>
              <a:rPr sz="1500" spc="-260" dirty="0"/>
              <a:t>b</a:t>
            </a:r>
            <a:r>
              <a:rPr sz="2700" b="0" spc="-390" baseline="-23148" dirty="0">
                <a:solidFill>
                  <a:srgbClr val="000000"/>
                </a:solidFill>
                <a:latin typeface="Arial"/>
                <a:cs typeface="Arial"/>
              </a:rPr>
              <a:t>te</a:t>
            </a:r>
            <a:r>
              <a:rPr sz="1500" spc="-260" dirty="0"/>
              <a:t>ora</a:t>
            </a:r>
            <a:fld id="{81D60167-4931-47E6-BA6A-407CBD079E47}" type="slidenum">
              <a:rPr sz="2700" b="0" spc="-390" baseline="-23148" dirty="0">
                <a:solidFill>
                  <a:srgbClr val="000000"/>
                </a:solidFill>
                <a:latin typeface="Arial"/>
                <a:cs typeface="Arial"/>
              </a:rPr>
              <a:pPr marL="12700">
                <a:lnSpc>
                  <a:spcPts val="1585"/>
                </a:lnSpc>
              </a:pPr>
              <a:t>‹#›</a:t>
            </a:fld>
            <a:r>
              <a:rPr sz="1500" spc="-260" dirty="0"/>
              <a:t>tion</a:t>
            </a:r>
            <a:endParaRPr sz="1500">
              <a:latin typeface="Arial"/>
              <a:cs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6F2F9F"/>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18.10.2020.</a:t>
            </a:fld>
            <a:endParaRPr lang="en-US"/>
          </a:p>
        </p:txBody>
      </p:sp>
      <p:sp>
        <p:nvSpPr>
          <p:cNvPr id="5" name="Holder 5"/>
          <p:cNvSpPr>
            <a:spLocks noGrp="1"/>
          </p:cNvSpPr>
          <p:nvPr>
            <p:ph type="sldNum" sz="quarter" idx="7"/>
          </p:nvPr>
        </p:nvSpPr>
        <p:spPr/>
        <p:txBody>
          <a:bodyPr lIns="0" tIns="0" rIns="0" bIns="0"/>
          <a:lstStyle>
            <a:lvl1pPr>
              <a:defRPr sz="1500" b="1" i="0">
                <a:solidFill>
                  <a:schemeClr val="bg1"/>
                </a:solidFill>
                <a:latin typeface="Calibri"/>
                <a:cs typeface="Calibri"/>
              </a:defRPr>
            </a:lvl1pPr>
          </a:lstStyle>
          <a:p>
            <a:pPr marL="12700">
              <a:lnSpc>
                <a:spcPts val="1585"/>
              </a:lnSpc>
            </a:pPr>
            <a:r>
              <a:rPr spc="-15" dirty="0"/>
              <a:t>Fostering </a:t>
            </a:r>
            <a:r>
              <a:rPr spc="-5" dirty="0"/>
              <a:t>students' </a:t>
            </a:r>
            <a:r>
              <a:rPr spc="-10" dirty="0"/>
              <a:t>entrepreneurship </a:t>
            </a:r>
            <a:r>
              <a:rPr dirty="0"/>
              <a:t>and </a:t>
            </a:r>
            <a:r>
              <a:rPr spc="-5" dirty="0"/>
              <a:t>open </a:t>
            </a:r>
            <a:r>
              <a:rPr spc="-10" dirty="0"/>
              <a:t>innovation </a:t>
            </a:r>
            <a:r>
              <a:rPr dirty="0"/>
              <a:t>in </a:t>
            </a:r>
            <a:r>
              <a:rPr spc="-5" dirty="0"/>
              <a:t>university-industry  </a:t>
            </a:r>
            <a:r>
              <a:rPr spc="-260" dirty="0"/>
              <a:t>c</a:t>
            </a:r>
            <a:r>
              <a:rPr sz="2700" b="0" spc="-390" baseline="-23148" dirty="0">
                <a:solidFill>
                  <a:srgbClr val="000000"/>
                </a:solidFill>
                <a:latin typeface="Arial"/>
                <a:cs typeface="Arial"/>
              </a:rPr>
              <a:t>S</a:t>
            </a:r>
            <a:r>
              <a:rPr sz="1500" spc="-260" dirty="0"/>
              <a:t>ol</a:t>
            </a:r>
            <a:r>
              <a:rPr sz="2700" b="0" spc="-390" baseline="-23148" dirty="0">
                <a:solidFill>
                  <a:srgbClr val="000000"/>
                </a:solidFill>
                <a:latin typeface="Arial"/>
                <a:cs typeface="Arial"/>
              </a:rPr>
              <a:t>e</a:t>
            </a:r>
            <a:r>
              <a:rPr sz="1500" spc="-260" dirty="0"/>
              <a:t>la</a:t>
            </a:r>
            <a:r>
              <a:rPr sz="2700" b="0" spc="-390" baseline="-23148" dirty="0">
                <a:solidFill>
                  <a:srgbClr val="000000"/>
                </a:solidFill>
                <a:latin typeface="Arial"/>
                <a:cs typeface="Arial"/>
              </a:rPr>
              <a:t>i</a:t>
            </a:r>
            <a:r>
              <a:rPr sz="1500" spc="-260" dirty="0"/>
              <a:t>b</a:t>
            </a:r>
            <a:r>
              <a:rPr sz="2700" b="0" spc="-390" baseline="-23148" dirty="0">
                <a:solidFill>
                  <a:srgbClr val="000000"/>
                </a:solidFill>
                <a:latin typeface="Arial"/>
                <a:cs typeface="Arial"/>
              </a:rPr>
              <a:t>te</a:t>
            </a:r>
            <a:r>
              <a:rPr sz="1500" spc="-260" dirty="0"/>
              <a:t>ora</a:t>
            </a:r>
            <a:fld id="{81D60167-4931-47E6-BA6A-407CBD079E47}" type="slidenum">
              <a:rPr sz="2700" b="0" spc="-390" baseline="-23148" dirty="0">
                <a:solidFill>
                  <a:srgbClr val="000000"/>
                </a:solidFill>
                <a:latin typeface="Arial"/>
                <a:cs typeface="Arial"/>
              </a:rPr>
              <a:pPr marL="12700">
                <a:lnSpc>
                  <a:spcPts val="1585"/>
                </a:lnSpc>
              </a:pPr>
              <a:t>‹#›</a:t>
            </a:fld>
            <a:r>
              <a:rPr sz="1500" spc="-260" dirty="0"/>
              <a:t>tion</a:t>
            </a:r>
            <a:endParaRPr sz="1500">
              <a:latin typeface="Arial"/>
              <a:cs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18.10.2020.</a:t>
            </a:fld>
            <a:endParaRPr lang="en-US"/>
          </a:p>
        </p:txBody>
      </p:sp>
      <p:sp>
        <p:nvSpPr>
          <p:cNvPr id="4" name="Holder 4"/>
          <p:cNvSpPr>
            <a:spLocks noGrp="1"/>
          </p:cNvSpPr>
          <p:nvPr>
            <p:ph type="sldNum" sz="quarter" idx="7"/>
          </p:nvPr>
        </p:nvSpPr>
        <p:spPr/>
        <p:txBody>
          <a:bodyPr lIns="0" tIns="0" rIns="0" bIns="0"/>
          <a:lstStyle>
            <a:lvl1pPr>
              <a:defRPr sz="1500" b="1" i="0">
                <a:solidFill>
                  <a:schemeClr val="bg1"/>
                </a:solidFill>
                <a:latin typeface="Calibri"/>
                <a:cs typeface="Calibri"/>
              </a:defRPr>
            </a:lvl1pPr>
          </a:lstStyle>
          <a:p>
            <a:pPr marL="12700">
              <a:lnSpc>
                <a:spcPts val="1585"/>
              </a:lnSpc>
            </a:pPr>
            <a:r>
              <a:rPr spc="-15" dirty="0"/>
              <a:t>Fostering </a:t>
            </a:r>
            <a:r>
              <a:rPr spc="-5" dirty="0"/>
              <a:t>students' </a:t>
            </a:r>
            <a:r>
              <a:rPr spc="-10" dirty="0"/>
              <a:t>entrepreneurship </a:t>
            </a:r>
            <a:r>
              <a:rPr dirty="0"/>
              <a:t>and </a:t>
            </a:r>
            <a:r>
              <a:rPr spc="-5" dirty="0"/>
              <a:t>open </a:t>
            </a:r>
            <a:r>
              <a:rPr spc="-10" dirty="0"/>
              <a:t>innovation </a:t>
            </a:r>
            <a:r>
              <a:rPr dirty="0"/>
              <a:t>in </a:t>
            </a:r>
            <a:r>
              <a:rPr spc="-5" dirty="0"/>
              <a:t>university-industry  </a:t>
            </a:r>
            <a:r>
              <a:rPr spc="-260" dirty="0"/>
              <a:t>c</a:t>
            </a:r>
            <a:r>
              <a:rPr sz="2700" b="0" spc="-390" baseline="-23148" dirty="0">
                <a:solidFill>
                  <a:srgbClr val="000000"/>
                </a:solidFill>
                <a:latin typeface="Arial"/>
                <a:cs typeface="Arial"/>
              </a:rPr>
              <a:t>S</a:t>
            </a:r>
            <a:r>
              <a:rPr sz="1500" spc="-260" dirty="0"/>
              <a:t>ol</a:t>
            </a:r>
            <a:r>
              <a:rPr sz="2700" b="0" spc="-390" baseline="-23148" dirty="0">
                <a:solidFill>
                  <a:srgbClr val="000000"/>
                </a:solidFill>
                <a:latin typeface="Arial"/>
                <a:cs typeface="Arial"/>
              </a:rPr>
              <a:t>e</a:t>
            </a:r>
            <a:r>
              <a:rPr sz="1500" spc="-260" dirty="0"/>
              <a:t>la</a:t>
            </a:r>
            <a:r>
              <a:rPr sz="2700" b="0" spc="-390" baseline="-23148" dirty="0">
                <a:solidFill>
                  <a:srgbClr val="000000"/>
                </a:solidFill>
                <a:latin typeface="Arial"/>
                <a:cs typeface="Arial"/>
              </a:rPr>
              <a:t>i</a:t>
            </a:r>
            <a:r>
              <a:rPr sz="1500" spc="-260" dirty="0"/>
              <a:t>b</a:t>
            </a:r>
            <a:r>
              <a:rPr sz="2700" b="0" spc="-390" baseline="-23148" dirty="0">
                <a:solidFill>
                  <a:srgbClr val="000000"/>
                </a:solidFill>
                <a:latin typeface="Arial"/>
                <a:cs typeface="Arial"/>
              </a:rPr>
              <a:t>te</a:t>
            </a:r>
            <a:r>
              <a:rPr sz="1500" spc="-260" dirty="0"/>
              <a:t>ora</a:t>
            </a:r>
            <a:fld id="{81D60167-4931-47E6-BA6A-407CBD079E47}" type="slidenum">
              <a:rPr sz="2700" b="0" spc="-390" baseline="-23148" dirty="0">
                <a:solidFill>
                  <a:srgbClr val="000000"/>
                </a:solidFill>
                <a:latin typeface="Arial"/>
                <a:cs typeface="Arial"/>
              </a:rPr>
              <a:pPr marL="12700">
                <a:lnSpc>
                  <a:spcPts val="1585"/>
                </a:lnSpc>
              </a:pPr>
              <a:t>‹#›</a:t>
            </a:fld>
            <a:r>
              <a:rPr sz="1500" spc="-260" dirty="0"/>
              <a:t>tion</a:t>
            </a:r>
            <a:endParaRPr sz="1500">
              <a:latin typeface="Arial"/>
              <a:cs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7997"/>
          </a:xfrm>
          <a:prstGeom prst="rect">
            <a:avLst/>
          </a:prstGeom>
          <a:blipFill>
            <a:blip r:embed="rId7" cstate="print"/>
            <a:stretch>
              <a:fillRect/>
            </a:stretch>
          </a:blipFill>
        </p:spPr>
        <p:txBody>
          <a:bodyPr wrap="square" lIns="0" tIns="0" rIns="0" bIns="0" rtlCol="0"/>
          <a:lstStyle/>
          <a:p>
            <a:endParaRPr/>
          </a:p>
        </p:txBody>
      </p:sp>
      <p:sp>
        <p:nvSpPr>
          <p:cNvPr id="17" name="bk object 17"/>
          <p:cNvSpPr/>
          <p:nvPr/>
        </p:nvSpPr>
        <p:spPr>
          <a:xfrm>
            <a:off x="7501001" y="642937"/>
            <a:ext cx="1439799" cy="474662"/>
          </a:xfrm>
          <a:prstGeom prst="rect">
            <a:avLst/>
          </a:prstGeom>
          <a:blipFill>
            <a:blip r:embed="rId8" cstate="print"/>
            <a:stretch>
              <a:fillRect/>
            </a:stretch>
          </a:blipFill>
        </p:spPr>
        <p:txBody>
          <a:bodyPr wrap="square" lIns="0" tIns="0" rIns="0" bIns="0" rtlCol="0"/>
          <a:lstStyle/>
          <a:p>
            <a:endParaRPr/>
          </a:p>
        </p:txBody>
      </p:sp>
      <p:sp>
        <p:nvSpPr>
          <p:cNvPr id="18" name="bk object 18"/>
          <p:cNvSpPr/>
          <p:nvPr/>
        </p:nvSpPr>
        <p:spPr>
          <a:xfrm>
            <a:off x="6588125" y="574738"/>
            <a:ext cx="549275" cy="550862"/>
          </a:xfrm>
          <a:prstGeom prst="rect">
            <a:avLst/>
          </a:prstGeom>
          <a:blipFill>
            <a:blip r:embed="rId9" cstate="print"/>
            <a:stretch>
              <a:fillRect/>
            </a:stretch>
          </a:blipFill>
        </p:spPr>
        <p:txBody>
          <a:bodyPr wrap="square" lIns="0" tIns="0" rIns="0" bIns="0" rtlCol="0"/>
          <a:lstStyle/>
          <a:p>
            <a:endParaRPr/>
          </a:p>
        </p:txBody>
      </p:sp>
      <p:sp>
        <p:nvSpPr>
          <p:cNvPr id="2" name="Holder 2"/>
          <p:cNvSpPr>
            <a:spLocks noGrp="1"/>
          </p:cNvSpPr>
          <p:nvPr>
            <p:ph type="title"/>
          </p:nvPr>
        </p:nvSpPr>
        <p:spPr>
          <a:xfrm>
            <a:off x="738632" y="1361440"/>
            <a:ext cx="7666735" cy="487680"/>
          </a:xfrm>
          <a:prstGeom prst="rect">
            <a:avLst/>
          </a:prstGeom>
        </p:spPr>
        <p:txBody>
          <a:bodyPr wrap="square" lIns="0" tIns="0" rIns="0" bIns="0">
            <a:spAutoFit/>
          </a:bodyPr>
          <a:lstStyle>
            <a:lvl1pPr>
              <a:defRPr sz="2000" b="1" i="0">
                <a:solidFill>
                  <a:srgbClr val="6F2F9F"/>
                </a:solidFill>
                <a:latin typeface="Calibri"/>
                <a:cs typeface="Calibri"/>
              </a:defRPr>
            </a:lvl1pPr>
          </a:lstStyle>
          <a:p>
            <a:endParaRPr/>
          </a:p>
        </p:txBody>
      </p:sp>
      <p:sp>
        <p:nvSpPr>
          <p:cNvPr id="3" name="Holder 3"/>
          <p:cNvSpPr>
            <a:spLocks noGrp="1"/>
          </p:cNvSpPr>
          <p:nvPr>
            <p:ph type="body" idx="1"/>
          </p:nvPr>
        </p:nvSpPr>
        <p:spPr>
          <a:xfrm>
            <a:off x="1794129" y="1713991"/>
            <a:ext cx="5555741" cy="2439035"/>
          </a:xfrm>
          <a:prstGeom prst="rect">
            <a:avLst/>
          </a:prstGeom>
        </p:spPr>
        <p:txBody>
          <a:bodyPr wrap="square" lIns="0" tIns="0" rIns="0" bIns="0">
            <a:spAutoFit/>
          </a:bodyPr>
          <a:lstStyle>
            <a:lvl1pPr>
              <a:defRPr sz="4000" b="0" i="1">
                <a:solidFill>
                  <a:schemeClr val="bg1"/>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18.10.2020.</a:t>
            </a:fld>
            <a:endParaRPr lang="en-US"/>
          </a:p>
        </p:txBody>
      </p:sp>
      <p:sp>
        <p:nvSpPr>
          <p:cNvPr id="6" name="Holder 6"/>
          <p:cNvSpPr>
            <a:spLocks noGrp="1"/>
          </p:cNvSpPr>
          <p:nvPr>
            <p:ph type="sldNum" sz="quarter" idx="7"/>
          </p:nvPr>
        </p:nvSpPr>
        <p:spPr>
          <a:xfrm>
            <a:off x="221691" y="6378422"/>
            <a:ext cx="7428230" cy="306704"/>
          </a:xfrm>
          <a:prstGeom prst="rect">
            <a:avLst/>
          </a:prstGeom>
        </p:spPr>
        <p:txBody>
          <a:bodyPr wrap="square" lIns="0" tIns="0" rIns="0" bIns="0">
            <a:spAutoFit/>
          </a:bodyPr>
          <a:lstStyle>
            <a:lvl1pPr>
              <a:defRPr sz="1500" b="1" i="0">
                <a:solidFill>
                  <a:schemeClr val="bg1"/>
                </a:solidFill>
                <a:latin typeface="Calibri"/>
                <a:cs typeface="Calibri"/>
              </a:defRPr>
            </a:lvl1pPr>
          </a:lstStyle>
          <a:p>
            <a:pPr marL="12700">
              <a:lnSpc>
                <a:spcPts val="1585"/>
              </a:lnSpc>
            </a:pPr>
            <a:r>
              <a:rPr spc="-15" dirty="0"/>
              <a:t>Fostering </a:t>
            </a:r>
            <a:r>
              <a:rPr spc="-5" dirty="0"/>
              <a:t>students' </a:t>
            </a:r>
            <a:r>
              <a:rPr spc="-10" dirty="0"/>
              <a:t>entrepreneurship </a:t>
            </a:r>
            <a:r>
              <a:rPr dirty="0"/>
              <a:t>and </a:t>
            </a:r>
            <a:r>
              <a:rPr spc="-5" dirty="0"/>
              <a:t>open </a:t>
            </a:r>
            <a:r>
              <a:rPr spc="-10" dirty="0"/>
              <a:t>innovation </a:t>
            </a:r>
            <a:r>
              <a:rPr dirty="0"/>
              <a:t>in </a:t>
            </a:r>
            <a:r>
              <a:rPr spc="-5" dirty="0"/>
              <a:t>university-industry  </a:t>
            </a:r>
            <a:r>
              <a:rPr spc="-260" dirty="0"/>
              <a:t>c</a:t>
            </a:r>
            <a:r>
              <a:rPr sz="2700" b="0" spc="-390" baseline="-23148" dirty="0">
                <a:solidFill>
                  <a:srgbClr val="000000"/>
                </a:solidFill>
                <a:latin typeface="Arial"/>
                <a:cs typeface="Arial"/>
              </a:rPr>
              <a:t>S</a:t>
            </a:r>
            <a:r>
              <a:rPr sz="1500" spc="-260" dirty="0"/>
              <a:t>ol</a:t>
            </a:r>
            <a:r>
              <a:rPr sz="2700" b="0" spc="-390" baseline="-23148" dirty="0">
                <a:solidFill>
                  <a:srgbClr val="000000"/>
                </a:solidFill>
                <a:latin typeface="Arial"/>
                <a:cs typeface="Arial"/>
              </a:rPr>
              <a:t>e</a:t>
            </a:r>
            <a:r>
              <a:rPr sz="1500" spc="-260" dirty="0"/>
              <a:t>la</a:t>
            </a:r>
            <a:r>
              <a:rPr sz="2700" b="0" spc="-390" baseline="-23148" dirty="0">
                <a:solidFill>
                  <a:srgbClr val="000000"/>
                </a:solidFill>
                <a:latin typeface="Arial"/>
                <a:cs typeface="Arial"/>
              </a:rPr>
              <a:t>i</a:t>
            </a:r>
            <a:r>
              <a:rPr sz="1500" spc="-260" dirty="0"/>
              <a:t>b</a:t>
            </a:r>
            <a:r>
              <a:rPr sz="2700" b="0" spc="-390" baseline="-23148" dirty="0">
                <a:solidFill>
                  <a:srgbClr val="000000"/>
                </a:solidFill>
                <a:latin typeface="Arial"/>
                <a:cs typeface="Arial"/>
              </a:rPr>
              <a:t>te</a:t>
            </a:r>
            <a:r>
              <a:rPr sz="1500" spc="-260" dirty="0"/>
              <a:t>ora</a:t>
            </a:r>
            <a:fld id="{81D60167-4931-47E6-BA6A-407CBD079E47}" type="slidenum">
              <a:rPr sz="2700" b="0" spc="-390" baseline="-23148" dirty="0">
                <a:solidFill>
                  <a:srgbClr val="000000"/>
                </a:solidFill>
                <a:latin typeface="Arial"/>
                <a:cs typeface="Arial"/>
              </a:rPr>
              <a:pPr marL="12700">
                <a:lnSpc>
                  <a:spcPts val="1585"/>
                </a:lnSpc>
              </a:pPr>
              <a:t>‹#›</a:t>
            </a:fld>
            <a:r>
              <a:rPr sz="1500" spc="-260" dirty="0"/>
              <a:t>tion</a:t>
            </a:r>
            <a:endParaRPr sz="1500">
              <a:latin typeface="Arial"/>
              <a:cs typeface="Aria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9.emf"/><Relationship Id="rId7"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9.emf"/><Relationship Id="rId7"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20.png"/><Relationship Id="rId7"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23.png"/><Relationship Id="rId4" Type="http://schemas.openxmlformats.org/officeDocument/2006/relationships/image" Target="../media/image9.emf"/><Relationship Id="rId9" Type="http://schemas.openxmlformats.org/officeDocument/2006/relationships/image" Target="../media/image22.png"/></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9.emf"/><Relationship Id="rId7"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9.emf"/><Relationship Id="rId7" Type="http://schemas.openxmlformats.org/officeDocument/2006/relationships/image" Target="../media/image27.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9.emf"/><Relationship Id="rId7" Type="http://schemas.openxmlformats.org/officeDocument/2006/relationships/image" Target="../media/image30.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png"/><Relationship Id="rId7" Type="http://schemas.openxmlformats.org/officeDocument/2006/relationships/image" Target="../media/image33.png"/><Relationship Id="rId2" Type="http://schemas.openxmlformats.org/officeDocument/2006/relationships/image" Target="../media/image9.emf"/><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7.jpeg"/><Relationship Id="rId4" Type="http://schemas.openxmlformats.org/officeDocument/2006/relationships/image" Target="../media/image6.png"/><Relationship Id="rId9"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7.png"/><Relationship Id="rId2" Type="http://schemas.openxmlformats.org/officeDocument/2006/relationships/image" Target="../media/image9.emf"/><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7.jpe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emf"/><Relationship Id="rId7" Type="http://schemas.openxmlformats.org/officeDocument/2006/relationships/image" Target="../media/image10.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4000"/>
          </a:stretch>
        </a:blipFill>
        <a:effectLst/>
      </p:bgPr>
    </p:bg>
    <p:spTree>
      <p:nvGrpSpPr>
        <p:cNvPr id="1" name=""/>
        <p:cNvGrpSpPr/>
        <p:nvPr/>
      </p:nvGrpSpPr>
      <p:grpSpPr>
        <a:xfrm>
          <a:off x="0" y="0"/>
          <a:ext cx="0" cy="0"/>
          <a:chOff x="0" y="0"/>
          <a:chExt cx="0" cy="0"/>
        </a:xfrm>
      </p:grpSpPr>
      <p:sp>
        <p:nvSpPr>
          <p:cNvPr id="4" name="object 4"/>
          <p:cNvSpPr txBox="1"/>
          <p:nvPr/>
        </p:nvSpPr>
        <p:spPr>
          <a:xfrm>
            <a:off x="6732240" y="798321"/>
            <a:ext cx="2049811" cy="492443"/>
          </a:xfrm>
          <a:prstGeom prst="rect">
            <a:avLst/>
          </a:prstGeom>
        </p:spPr>
        <p:txBody>
          <a:bodyPr vert="horz" wrap="square" lIns="0" tIns="0" rIns="0" bIns="0" rtlCol="0">
            <a:spAutoFit/>
          </a:bodyPr>
          <a:lstStyle/>
          <a:p>
            <a:pPr marL="12700">
              <a:lnSpc>
                <a:spcPct val="100000"/>
              </a:lnSpc>
            </a:pPr>
            <a:r>
              <a:rPr lang="en-GB" sz="1600" i="1" spc="-5" dirty="0">
                <a:latin typeface="basic title font"/>
                <a:cs typeface="basic title font"/>
              </a:rPr>
              <a:t>Date:</a:t>
            </a:r>
            <a:r>
              <a:rPr lang="bs-Latn-BA" sz="1600" i="1" spc="-5" dirty="0">
                <a:latin typeface="basic title font"/>
                <a:cs typeface="basic title font"/>
              </a:rPr>
              <a:t> 12th March, 2018</a:t>
            </a:r>
            <a:endParaRPr lang="x-none" sz="1600" i="1" spc="-10" dirty="0">
              <a:latin typeface="basic title font"/>
              <a:cs typeface="basic title font"/>
            </a:endParaRPr>
          </a:p>
          <a:p>
            <a:pPr marL="12700">
              <a:lnSpc>
                <a:spcPct val="100000"/>
              </a:lnSpc>
            </a:pPr>
            <a:r>
              <a:rPr lang="en-GB" sz="1600" i="1" spc="-5" dirty="0">
                <a:latin typeface="basic title font"/>
                <a:cs typeface="basic title font"/>
              </a:rPr>
              <a:t>Place:</a:t>
            </a:r>
            <a:r>
              <a:rPr lang="bs-Latn-BA" sz="1600" i="1" spc="-5" dirty="0">
                <a:latin typeface="basic title font"/>
                <a:cs typeface="basic title font"/>
              </a:rPr>
              <a:t> DTU</a:t>
            </a:r>
            <a:endParaRPr sz="1600" i="1" dirty="0">
              <a:latin typeface="basic title font"/>
              <a:cs typeface="basic title font"/>
            </a:endParaRPr>
          </a:p>
        </p:txBody>
      </p:sp>
      <p:sp>
        <p:nvSpPr>
          <p:cNvPr id="10" name="Text Placeholder 9"/>
          <p:cNvSpPr>
            <a:spLocks noGrp="1"/>
          </p:cNvSpPr>
          <p:nvPr>
            <p:ph type="body" idx="1"/>
          </p:nvPr>
        </p:nvSpPr>
        <p:spPr>
          <a:xfrm>
            <a:off x="1832448" y="2160617"/>
            <a:ext cx="5555741" cy="1107996"/>
          </a:xfrm>
        </p:spPr>
        <p:txBody>
          <a:bodyPr/>
          <a:lstStyle/>
          <a:p>
            <a:pPr algn="ctr"/>
            <a:r>
              <a:rPr lang="en-US" sz="3600" b="1" i="0" dirty="0">
                <a:solidFill>
                  <a:srgbClr val="000000"/>
                </a:solidFill>
                <a:latin typeface="Helvetica Neue"/>
                <a:cs typeface="Helvetica Neue"/>
              </a:rPr>
              <a:t>K</a:t>
            </a:r>
            <a:r>
              <a:rPr lang="en-US" sz="3600" b="1" i="0" dirty="0">
                <a:solidFill>
                  <a:schemeClr val="bg1">
                    <a:lumMod val="50000"/>
                  </a:schemeClr>
                </a:solidFill>
                <a:latin typeface="Helvetica Neue"/>
                <a:cs typeface="Helvetica Neue"/>
              </a:rPr>
              <a:t>nowledge</a:t>
            </a:r>
            <a:r>
              <a:rPr lang="en-US" sz="3600" b="1" i="0" dirty="0">
                <a:latin typeface="Helvetica Neue"/>
                <a:cs typeface="Helvetica Neue"/>
              </a:rPr>
              <a:t> </a:t>
            </a:r>
            <a:r>
              <a:rPr lang="en-US" sz="3600" b="1" i="0" dirty="0" err="1">
                <a:solidFill>
                  <a:schemeClr val="tx1"/>
                </a:solidFill>
                <a:latin typeface="Helvetica Neue"/>
                <a:cs typeface="Helvetica Neue"/>
              </a:rPr>
              <a:t>FO</a:t>
            </a:r>
            <a:r>
              <a:rPr lang="en-US" sz="3600" b="1" i="0" dirty="0" err="1">
                <a:solidFill>
                  <a:srgbClr val="7F7F7F"/>
                </a:solidFill>
                <a:latin typeface="Helvetica Neue"/>
                <a:cs typeface="Helvetica Neue"/>
              </a:rPr>
              <a:t>r</a:t>
            </a:r>
            <a:r>
              <a:rPr lang="en-US" sz="3600" b="1" i="0" dirty="0">
                <a:solidFill>
                  <a:srgbClr val="7F7F7F"/>
                </a:solidFill>
                <a:latin typeface="Helvetica Neue"/>
                <a:cs typeface="Helvetica Neue"/>
              </a:rPr>
              <a:t> </a:t>
            </a:r>
            <a:r>
              <a:rPr lang="en-US" sz="3600" b="1" i="0" dirty="0">
                <a:solidFill>
                  <a:srgbClr val="000000"/>
                </a:solidFill>
                <a:latin typeface="Helvetica Neue"/>
                <a:cs typeface="Helvetica Neue"/>
              </a:rPr>
              <a:t>R</a:t>
            </a:r>
            <a:r>
              <a:rPr lang="en-US" sz="3600" b="1" i="0" dirty="0">
                <a:solidFill>
                  <a:srgbClr val="7F7F7F"/>
                </a:solidFill>
                <a:latin typeface="Helvetica Neue"/>
                <a:cs typeface="Helvetica Neue"/>
              </a:rPr>
              <a:t>esilient</a:t>
            </a:r>
            <a:r>
              <a:rPr lang="en-US" sz="3600" b="1" i="0" dirty="0">
                <a:latin typeface="Helvetica Neue"/>
                <a:cs typeface="Helvetica Neue"/>
              </a:rPr>
              <a:t> </a:t>
            </a:r>
            <a:r>
              <a:rPr lang="en-US" sz="3600" b="1" i="0" dirty="0" err="1">
                <a:solidFill>
                  <a:srgbClr val="7F7F7F"/>
                </a:solidFill>
                <a:latin typeface="Helvetica Neue"/>
                <a:cs typeface="Helvetica Neue"/>
              </a:rPr>
              <a:t>so</a:t>
            </a:r>
            <a:r>
              <a:rPr lang="en-US" sz="3600" b="1" i="0" dirty="0" err="1">
                <a:solidFill>
                  <a:srgbClr val="000000"/>
                </a:solidFill>
                <a:latin typeface="Helvetica Neue"/>
                <a:cs typeface="Helvetica Neue"/>
              </a:rPr>
              <a:t>C</a:t>
            </a:r>
            <a:r>
              <a:rPr lang="en-US" sz="3600" b="1" i="0" dirty="0" err="1">
                <a:solidFill>
                  <a:srgbClr val="7F7F7F"/>
                </a:solidFill>
                <a:latin typeface="Helvetica Neue"/>
                <a:cs typeface="Helvetica Neue"/>
              </a:rPr>
              <a:t>i</a:t>
            </a:r>
            <a:r>
              <a:rPr lang="en-US" sz="3600" b="1" i="0" dirty="0" err="1">
                <a:solidFill>
                  <a:srgbClr val="000000"/>
                </a:solidFill>
                <a:latin typeface="Helvetica Neue"/>
                <a:cs typeface="Helvetica Neue"/>
              </a:rPr>
              <a:t>E</a:t>
            </a:r>
            <a:r>
              <a:rPr lang="en-US" sz="3600" b="1" i="0" dirty="0" err="1">
                <a:solidFill>
                  <a:srgbClr val="7F7F7F"/>
                </a:solidFill>
                <a:latin typeface="Helvetica Neue"/>
                <a:cs typeface="Helvetica Neue"/>
              </a:rPr>
              <a:t>ty</a:t>
            </a:r>
            <a:endParaRPr lang="en-US" sz="3600" b="1" i="0" dirty="0">
              <a:solidFill>
                <a:srgbClr val="7F7F7F"/>
              </a:solidFill>
              <a:latin typeface="Helvetica Neue"/>
              <a:cs typeface="Helvetica Neue"/>
            </a:endParaRPr>
          </a:p>
        </p:txBody>
      </p:sp>
      <p:pic>
        <p:nvPicPr>
          <p:cNvPr id="16" name="Picture 15"/>
          <p:cNvPicPr>
            <a:picLocks noChangeAspect="1"/>
          </p:cNvPicPr>
          <p:nvPr/>
        </p:nvPicPr>
        <p:blipFill>
          <a:blip r:embed="rId3" cstate="print"/>
          <a:stretch>
            <a:fillRect/>
          </a:stretch>
        </p:blipFill>
        <p:spPr>
          <a:xfrm>
            <a:off x="6644132" y="5373588"/>
            <a:ext cx="2271268" cy="647700"/>
          </a:xfrm>
          <a:prstGeom prst="rect">
            <a:avLst/>
          </a:prstGeom>
        </p:spPr>
      </p:pic>
      <p:pic>
        <p:nvPicPr>
          <p:cNvPr id="8" name="Picture 7">
            <a:extLst>
              <a:ext uri="{FF2B5EF4-FFF2-40B4-BE49-F238E27FC236}">
                <a16:creationId xmlns:a16="http://schemas.microsoft.com/office/drawing/2014/main" id="{D55EE103-8A0D-4305-9C5D-3E2ED42C3A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246" y="5312390"/>
            <a:ext cx="664508" cy="664508"/>
          </a:xfrm>
          <a:prstGeom prst="rect">
            <a:avLst/>
          </a:prstGeom>
        </p:spPr>
      </p:pic>
      <p:pic>
        <p:nvPicPr>
          <p:cNvPr id="9" name="Picture 2" descr="rggf_zaglavlje">
            <a:extLst>
              <a:ext uri="{FF2B5EF4-FFF2-40B4-BE49-F238E27FC236}">
                <a16:creationId xmlns:a16="http://schemas.microsoft.com/office/drawing/2014/main" id="{4F44958D-EF9D-4B37-ACF6-8D2A5C4EEE6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41704" t="18170" r="41579"/>
          <a:stretch>
            <a:fillRect/>
          </a:stretch>
        </p:blipFill>
        <p:spPr bwMode="auto">
          <a:xfrm>
            <a:off x="1161933" y="529045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bject 5">
            <a:extLst>
              <a:ext uri="{FF2B5EF4-FFF2-40B4-BE49-F238E27FC236}">
                <a16:creationId xmlns:a16="http://schemas.microsoft.com/office/drawing/2014/main" id="{F4D0D594-9A3D-4F6E-B580-534AA5A69FE8}"/>
              </a:ext>
            </a:extLst>
          </p:cNvPr>
          <p:cNvSpPr txBox="1"/>
          <p:nvPr/>
        </p:nvSpPr>
        <p:spPr>
          <a:xfrm>
            <a:off x="2915816" y="4365104"/>
            <a:ext cx="3358515" cy="861774"/>
          </a:xfrm>
          <a:prstGeom prst="rect">
            <a:avLst/>
          </a:prstGeom>
        </p:spPr>
        <p:txBody>
          <a:bodyPr vert="horz" wrap="square" lIns="0" tIns="0" rIns="0" bIns="0" rtlCol="0">
            <a:spAutoFit/>
          </a:bodyPr>
          <a:lstStyle/>
          <a:p>
            <a:pPr algn="ctr">
              <a:lnSpc>
                <a:spcPct val="100000"/>
              </a:lnSpc>
            </a:pPr>
            <a:r>
              <a:rPr lang="bs-Latn-BA" sz="2000" i="1" dirty="0">
                <a:latin typeface="Myriad Pro"/>
                <a:cs typeface="Myriad Pro"/>
              </a:rPr>
              <a:t>University of Tuzla</a:t>
            </a:r>
          </a:p>
          <a:p>
            <a:pPr algn="ctr">
              <a:lnSpc>
                <a:spcPct val="100000"/>
              </a:lnSpc>
            </a:pPr>
            <a:r>
              <a:rPr lang="bs-Latn-BA" i="1" dirty="0">
                <a:latin typeface="Myriad Pro"/>
                <a:cs typeface="Myriad Pro"/>
              </a:rPr>
              <a:t>Faculty of Mining, Geology and Civil Engineering</a:t>
            </a:r>
            <a:endParaRPr dirty="0">
              <a:latin typeface="Myriad Pro"/>
              <a:cs typeface="Myriad Pro"/>
            </a:endParaRPr>
          </a:p>
        </p:txBody>
      </p:sp>
      <p:sp>
        <p:nvSpPr>
          <p:cNvPr id="12" name="TextBox 11">
            <a:extLst>
              <a:ext uri="{FF2B5EF4-FFF2-40B4-BE49-F238E27FC236}">
                <a16:creationId xmlns:a16="http://schemas.microsoft.com/office/drawing/2014/main" id="{2336F640-5485-464B-B0F8-A8D452B55AB4}"/>
              </a:ext>
            </a:extLst>
          </p:cNvPr>
          <p:cNvSpPr txBox="1"/>
          <p:nvPr/>
        </p:nvSpPr>
        <p:spPr>
          <a:xfrm>
            <a:off x="2771800" y="3573016"/>
            <a:ext cx="3551529" cy="646331"/>
          </a:xfrm>
          <a:prstGeom prst="rect">
            <a:avLst/>
          </a:prstGeom>
          <a:noFill/>
        </p:spPr>
        <p:txBody>
          <a:bodyPr wrap="square" rtlCol="0">
            <a:spAutoFit/>
          </a:bodyPr>
          <a:lstStyle/>
          <a:p>
            <a:pPr algn="ctr"/>
            <a:r>
              <a:rPr lang="bs-Latn-BA" b="1" dirty="0">
                <a:latin typeface="Myriad Pro"/>
              </a:rPr>
              <a:t>Dr. sc. Edisa Nukić</a:t>
            </a:r>
          </a:p>
          <a:p>
            <a:pPr algn="ctr"/>
            <a:r>
              <a:rPr lang="bs-Latn-BA" b="1" dirty="0">
                <a:latin typeface="Myriad Pro"/>
              </a:rPr>
              <a:t>Assistant professor</a:t>
            </a:r>
            <a:endParaRPr lang="en-GB" b="1" dirty="0">
              <a:latin typeface="Myriad Pro"/>
            </a:endParaRPr>
          </a:p>
        </p:txBody>
      </p:sp>
      <p:sp>
        <p:nvSpPr>
          <p:cNvPr id="13" name="TextBox 12">
            <a:extLst>
              <a:ext uri="{FF2B5EF4-FFF2-40B4-BE49-F238E27FC236}">
                <a16:creationId xmlns:a16="http://schemas.microsoft.com/office/drawing/2014/main" id="{3E953189-76CA-462B-8B06-E89AD38F2168}"/>
              </a:ext>
            </a:extLst>
          </p:cNvPr>
          <p:cNvSpPr txBox="1"/>
          <p:nvPr/>
        </p:nvSpPr>
        <p:spPr>
          <a:xfrm>
            <a:off x="349533" y="6051314"/>
            <a:ext cx="8686800" cy="738664"/>
          </a:xfrm>
          <a:prstGeom prst="rect">
            <a:avLst/>
          </a:prstGeom>
          <a:noFill/>
        </p:spPr>
        <p:txBody>
          <a:bodyPr wrap="square">
            <a:spAutoFit/>
          </a:bodyPr>
          <a:lstStyle/>
          <a:p>
            <a:r>
              <a:rPr lang="en-US" sz="1400"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410066" y="1569566"/>
            <a:ext cx="8266390" cy="5078313"/>
          </a:xfrm>
          <a:prstGeom prst="rect">
            <a:avLst/>
          </a:prstGeom>
        </p:spPr>
        <p:txBody>
          <a:bodyPr wrap="square">
            <a:spAutoFit/>
          </a:bodyPr>
          <a:lstStyle/>
          <a:p>
            <a:pPr lvl="1" algn="ctr"/>
            <a:r>
              <a:rPr lang="bs-Latn-BA" b="1" i="1" dirty="0">
                <a:latin typeface="Myriad Pro"/>
                <a:cs typeface="Myriad Pro"/>
              </a:rPr>
              <a:t>DEMOS</a:t>
            </a:r>
          </a:p>
          <a:p>
            <a:pPr lvl="1" algn="ctr"/>
            <a:endParaRPr lang="bs-Latn-BA" b="1" i="1" dirty="0">
              <a:latin typeface="Myriad Pro"/>
              <a:cs typeface="Myriad Pro"/>
            </a:endParaRPr>
          </a:p>
          <a:p>
            <a:pPr marL="742950" lvl="1" indent="-285750">
              <a:buFont typeface="Wingdings" panose="05000000000000000000" pitchFamily="2" charset="2"/>
              <a:buChar char="ü"/>
            </a:pPr>
            <a:r>
              <a:rPr lang="bs-Latn-BA" i="1" dirty="0">
                <a:latin typeface="Myriad Pro"/>
                <a:cs typeface="Myriad Pro"/>
              </a:rPr>
              <a:t>Institutions and contribution:</a:t>
            </a:r>
          </a:p>
          <a:p>
            <a:pPr marL="892175" lvl="2" indent="-63500">
              <a:buFont typeface="Arial" panose="020B0604020202020204" pitchFamily="34" charset="0"/>
              <a:buChar char="•"/>
              <a:tabLst>
                <a:tab pos="719138" algn="l"/>
              </a:tabLst>
            </a:pPr>
            <a:r>
              <a:rPr lang="en-US" b="1" i="1" dirty="0">
                <a:latin typeface="Myriad Pro"/>
              </a:rPr>
              <a:t>University of Bologna</a:t>
            </a:r>
            <a:r>
              <a:rPr lang="en-US" i="1" dirty="0">
                <a:latin typeface="Myriad Pro"/>
              </a:rPr>
              <a:t>: integrating nets and more productive</a:t>
            </a:r>
            <a:r>
              <a:rPr lang="bs-Latn-BA" i="1" dirty="0">
                <a:latin typeface="Myriad Pro"/>
              </a:rPr>
              <a:t> </a:t>
            </a:r>
            <a:r>
              <a:rPr lang="en-US" i="1" dirty="0">
                <a:latin typeface="Myriad Pro"/>
              </a:rPr>
              <a:t>approaches, define the level of subsidence in Tuzla area, guidelines</a:t>
            </a:r>
            <a:r>
              <a:rPr lang="bs-Latn-BA" i="1" dirty="0">
                <a:latin typeface="Myriad Pro"/>
              </a:rPr>
              <a:t>; </a:t>
            </a:r>
            <a:endParaRPr lang="en-US" i="1" dirty="0">
              <a:latin typeface="Myriad Pro"/>
            </a:endParaRPr>
          </a:p>
          <a:p>
            <a:pPr marL="892175" lvl="2" indent="-285750">
              <a:buFont typeface="Arial" panose="020B0604020202020204" pitchFamily="34" charset="0"/>
              <a:buChar char="•"/>
            </a:pPr>
            <a:r>
              <a:rPr lang="en-US" b="1" i="1" dirty="0">
                <a:latin typeface="Myriad Pro"/>
              </a:rPr>
              <a:t>CIRSA: GIS &amp; </a:t>
            </a:r>
            <a:r>
              <a:rPr lang="en-US" b="1" i="1" dirty="0" err="1">
                <a:latin typeface="Myriad Pro"/>
              </a:rPr>
              <a:t>WebGIS</a:t>
            </a:r>
            <a:r>
              <a:rPr lang="en-US" i="1" dirty="0">
                <a:latin typeface="Myriad Pro"/>
              </a:rPr>
              <a:t>; geologic and hydro geological setting; urban, structural and tectonic deformation analysis; geochemical analysis; topographic and geodetic investigations.</a:t>
            </a:r>
          </a:p>
          <a:p>
            <a:pPr marL="892175" lvl="2" indent="-285750">
              <a:buFont typeface="Arial" panose="020B0604020202020204" pitchFamily="34" charset="0"/>
              <a:buChar char="•"/>
            </a:pPr>
            <a:r>
              <a:rPr lang="en-US" b="1" i="1" dirty="0" err="1">
                <a:latin typeface="Myriad Pro"/>
              </a:rPr>
              <a:t>Politecnico</a:t>
            </a:r>
            <a:r>
              <a:rPr lang="en-US" b="1" i="1" dirty="0">
                <a:latin typeface="Myriad Pro"/>
              </a:rPr>
              <a:t> di Bari</a:t>
            </a:r>
            <a:r>
              <a:rPr lang="en-US" i="1" dirty="0">
                <a:latin typeface="Myriad Pro"/>
              </a:rPr>
              <a:t>: remote sensing and topographic-geodetic investigation;</a:t>
            </a:r>
          </a:p>
          <a:p>
            <a:pPr marL="892175" lvl="2" indent="-285750">
              <a:buFont typeface="Arial" panose="020B0604020202020204" pitchFamily="34" charset="0"/>
              <a:buChar char="•"/>
            </a:pPr>
            <a:r>
              <a:rPr lang="en-US" b="1" i="1" dirty="0">
                <a:latin typeface="Myriad Pro"/>
              </a:rPr>
              <a:t>University of Tuzla</a:t>
            </a:r>
            <a:r>
              <a:rPr lang="en-US" i="1" dirty="0">
                <a:latin typeface="Myriad Pro"/>
              </a:rPr>
              <a:t>: measurements; verification of sinkholes; control of consolidation; methods to backfill; GIS database; education.</a:t>
            </a:r>
          </a:p>
          <a:p>
            <a:pPr marL="892175" lvl="2" indent="-285750">
              <a:buFont typeface="Arial" panose="020B0604020202020204" pitchFamily="34" charset="0"/>
              <a:buChar char="•"/>
            </a:pPr>
            <a:r>
              <a:rPr lang="en-US" b="1" i="1" dirty="0">
                <a:latin typeface="Myriad Pro"/>
              </a:rPr>
              <a:t>Tuzla Canton</a:t>
            </a:r>
            <a:r>
              <a:rPr lang="en-US" i="1" dirty="0">
                <a:latin typeface="Myriad Pro"/>
              </a:rPr>
              <a:t>: application of (IT) instruments and models (GIS, WEBGIS, </a:t>
            </a:r>
            <a:r>
              <a:rPr lang="en-US" i="1" dirty="0" err="1">
                <a:latin typeface="Myriad Pro"/>
              </a:rPr>
              <a:t>etc</a:t>
            </a:r>
            <a:r>
              <a:rPr lang="en-US" i="1" dirty="0">
                <a:latin typeface="Myriad Pro"/>
              </a:rPr>
              <a:t>), urban planning and environmental survey.</a:t>
            </a:r>
          </a:p>
          <a:p>
            <a:pPr marL="892175" lvl="2" indent="-285750">
              <a:buFont typeface="Arial" panose="020B0604020202020204" pitchFamily="34" charset="0"/>
              <a:buChar char="•"/>
            </a:pPr>
            <a:r>
              <a:rPr lang="en-US" b="1" i="1" dirty="0">
                <a:latin typeface="Myriad Pro"/>
              </a:rPr>
              <a:t>Municipality of Tuzla</a:t>
            </a:r>
            <a:r>
              <a:rPr lang="en-US" i="1" dirty="0">
                <a:latin typeface="Myriad Pro"/>
              </a:rPr>
              <a:t>: Urban planning.</a:t>
            </a:r>
            <a:endParaRPr lang="bs-Latn-BA" i="1" dirty="0">
              <a:latin typeface="Myriad Pro"/>
              <a:cs typeface="Myriad Pro"/>
            </a:endParaRPr>
          </a:p>
          <a:p>
            <a:pPr lvl="1" algn="ctr"/>
            <a:endParaRPr lang="bs-Latn-BA" i="1" dirty="0">
              <a:latin typeface="Myriad Pro"/>
              <a:cs typeface="Myriad Pro"/>
            </a:endParaRPr>
          </a:p>
          <a:p>
            <a:pPr lvl="1" algn="ctr"/>
            <a:endParaRPr lang="bs-Latn-BA" i="1" dirty="0">
              <a:latin typeface="Myriad Pro"/>
              <a:cs typeface="Myriad Pro"/>
            </a:endParaRPr>
          </a:p>
          <a:p>
            <a:pPr lvl="1" algn="ct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0119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1115616" y="1484784"/>
            <a:ext cx="7186270" cy="3693319"/>
          </a:xfrm>
          <a:prstGeom prst="rect">
            <a:avLst/>
          </a:prstGeom>
        </p:spPr>
        <p:txBody>
          <a:bodyPr wrap="square">
            <a:spAutoFit/>
          </a:bodyPr>
          <a:lstStyle/>
          <a:p>
            <a:pPr algn="ctr"/>
            <a:endParaRPr lang="bs-Latn-BA" i="1" dirty="0">
              <a:latin typeface="Myriad Pro"/>
              <a:cs typeface="Myriad Pro"/>
            </a:endParaRPr>
          </a:p>
          <a:p>
            <a:r>
              <a:rPr lang="bs-Latn-BA" b="1" i="1" dirty="0">
                <a:latin typeface="Myriad Pro"/>
                <a:cs typeface="Myriad Pro"/>
              </a:rPr>
              <a:t>DEMOS</a:t>
            </a:r>
            <a:r>
              <a:rPr lang="bs-Latn-BA" i="1" dirty="0">
                <a:latin typeface="Myriad Pro"/>
                <a:cs typeface="Myriad Pro"/>
              </a:rPr>
              <a:t> Project results:</a:t>
            </a:r>
          </a:p>
          <a:p>
            <a:endParaRPr lang="bs-Latn-BA" i="1" dirty="0">
              <a:latin typeface="Myriad Pro"/>
              <a:cs typeface="Myriad Pro"/>
            </a:endParaRPr>
          </a:p>
          <a:p>
            <a:pPr marL="342900" indent="-342900">
              <a:buFont typeface="Wingdings" panose="05000000000000000000" pitchFamily="2" charset="2"/>
              <a:buChar char="Ø"/>
            </a:pPr>
            <a:r>
              <a:rPr lang="bs-Latn-BA" i="1" dirty="0">
                <a:latin typeface="Myriad Pro"/>
                <a:cs typeface="Myriad Pro"/>
              </a:rPr>
              <a:t>A</a:t>
            </a:r>
            <a:r>
              <a:rPr lang="en-US" i="1" dirty="0">
                <a:latin typeface="Myriad Pro"/>
                <a:cs typeface="Myriad Pro"/>
              </a:rPr>
              <a:t> series of training</a:t>
            </a:r>
            <a:r>
              <a:rPr lang="bs-Latn-BA" i="1" dirty="0">
                <a:latin typeface="Myriad Pro"/>
                <a:cs typeface="Myriad Pro"/>
              </a:rPr>
              <a:t>: </a:t>
            </a:r>
            <a:r>
              <a:rPr lang="en-US" i="1" dirty="0">
                <a:latin typeface="Myriad Pro"/>
                <a:cs typeface="Myriad Pro"/>
              </a:rPr>
              <a:t>GIS, Remote Sensing, GPS, Geophysics and Flow Tracers</a:t>
            </a:r>
            <a:endParaRPr lang="bs-Latn-BA" i="1" dirty="0">
              <a:latin typeface="Myriad Pro"/>
              <a:cs typeface="Myriad Pro"/>
            </a:endParaRPr>
          </a:p>
          <a:p>
            <a:pPr marL="342900" indent="-342900">
              <a:buFont typeface="Wingdings" panose="05000000000000000000" pitchFamily="2" charset="2"/>
              <a:buChar char="Ø"/>
            </a:pPr>
            <a:r>
              <a:rPr lang="en-US" i="1" dirty="0" err="1">
                <a:latin typeface="Myriad Pro"/>
                <a:cs typeface="Myriad Pro"/>
              </a:rPr>
              <a:t>Identif</a:t>
            </a:r>
            <a:r>
              <a:rPr lang="bs-Latn-BA" i="1" dirty="0">
                <a:latin typeface="Myriad Pro"/>
                <a:cs typeface="Myriad Pro"/>
              </a:rPr>
              <a:t>ied </a:t>
            </a:r>
            <a:r>
              <a:rPr lang="en-US" i="1" dirty="0">
                <a:latin typeface="Myriad Pro"/>
                <a:cs typeface="Myriad Pro"/>
              </a:rPr>
              <a:t>very useful information for understanding the deformation phenomenon in Tuzla</a:t>
            </a:r>
            <a:r>
              <a:rPr lang="bs-Latn-BA" i="1" dirty="0">
                <a:latin typeface="Myriad Pro"/>
                <a:cs typeface="Myriad Pro"/>
              </a:rPr>
              <a:t> town</a:t>
            </a:r>
          </a:p>
          <a:p>
            <a:pPr marL="342900" indent="-342900">
              <a:buFont typeface="Wingdings" panose="05000000000000000000" pitchFamily="2" charset="2"/>
              <a:buChar char="Ø"/>
            </a:pPr>
            <a:r>
              <a:rPr lang="bs-Latn-BA" i="1" dirty="0">
                <a:latin typeface="Myriad Pro"/>
                <a:cs typeface="Myriad Pro"/>
              </a:rPr>
              <a:t>G</a:t>
            </a:r>
            <a:r>
              <a:rPr lang="en-US" i="1" dirty="0" err="1">
                <a:latin typeface="Myriad Pro"/>
                <a:cs typeface="Myriad Pro"/>
              </a:rPr>
              <a:t>eological</a:t>
            </a:r>
            <a:r>
              <a:rPr lang="en-US" i="1" dirty="0">
                <a:latin typeface="Myriad Pro"/>
                <a:cs typeface="Myriad Pro"/>
              </a:rPr>
              <a:t> map of Tuzla area was updated</a:t>
            </a:r>
            <a:endParaRPr lang="bs-Latn-BA" i="1" dirty="0">
              <a:latin typeface="Myriad Pro"/>
              <a:cs typeface="Myriad Pro"/>
            </a:endParaRPr>
          </a:p>
          <a:p>
            <a:pPr marL="342900" indent="-342900">
              <a:buFont typeface="Wingdings" panose="05000000000000000000" pitchFamily="2" charset="2"/>
              <a:buChar char="Ø"/>
            </a:pPr>
            <a:r>
              <a:rPr lang="bs-Latn-BA" i="1" dirty="0">
                <a:latin typeface="Myriad Pro"/>
                <a:cs typeface="Myriad Pro"/>
              </a:rPr>
              <a:t>C</a:t>
            </a:r>
            <a:r>
              <a:rPr lang="en-US" i="1" dirty="0" err="1">
                <a:latin typeface="Myriad Pro"/>
                <a:cs typeface="Myriad Pro"/>
              </a:rPr>
              <a:t>urrent</a:t>
            </a:r>
            <a:r>
              <a:rPr lang="en-US" i="1" dirty="0">
                <a:latin typeface="Myriad Pro"/>
                <a:cs typeface="Myriad Pro"/>
              </a:rPr>
              <a:t> ground vertical movements have been studied by means of levelling and GPS surveys</a:t>
            </a:r>
            <a:endParaRPr lang="bs-Latn-BA" i="1" dirty="0">
              <a:latin typeface="Myriad Pro"/>
              <a:cs typeface="Myriad Pro"/>
            </a:endParaRPr>
          </a:p>
          <a:p>
            <a:pPr marL="342900" indent="-342900">
              <a:buFont typeface="Wingdings" panose="05000000000000000000" pitchFamily="2" charset="2"/>
              <a:buChar char="Ø"/>
            </a:pPr>
            <a:r>
              <a:rPr lang="bs-Latn-BA" i="1" dirty="0">
                <a:latin typeface="Myriad Pro"/>
                <a:cs typeface="Myriad Pro"/>
              </a:rPr>
              <a:t>Obtained equipment and software</a:t>
            </a:r>
          </a:p>
          <a:p>
            <a:pPr marL="342900" indent="-342900">
              <a:buFont typeface="Wingdings" panose="05000000000000000000" pitchFamily="2" charset="2"/>
              <a:buChar char="Ø"/>
            </a:pPr>
            <a:r>
              <a:rPr lang="en-US" i="1" dirty="0">
                <a:latin typeface="Myriad Pro"/>
                <a:cs typeface="Myriad Pro"/>
              </a:rPr>
              <a:t>Risk map</a:t>
            </a:r>
            <a:endParaRPr lang="bs-Latn-BA" i="1" dirty="0">
              <a:latin typeface="Myriad Pro"/>
              <a:cs typeface="Myriad Pro"/>
            </a:endParaRPr>
          </a:p>
          <a:p>
            <a:pPr marL="342900" indent="-342900">
              <a:buFont typeface="Wingdings" panose="05000000000000000000" pitchFamily="2" charset="2"/>
              <a:buChar char="Ø"/>
            </a:pPr>
            <a:r>
              <a:rPr lang="en-US" i="1" dirty="0">
                <a:latin typeface="Myriad Pro"/>
                <a:cs typeface="Myriad Pro"/>
              </a:rPr>
              <a:t>Define</a:t>
            </a:r>
            <a:r>
              <a:rPr lang="bs-Latn-BA" i="1" dirty="0">
                <a:latin typeface="Myriad Pro"/>
                <a:cs typeface="Myriad Pro"/>
              </a:rPr>
              <a:t>d</a:t>
            </a:r>
            <a:r>
              <a:rPr lang="en-US" i="1" dirty="0">
                <a:latin typeface="Myriad Pro"/>
                <a:cs typeface="Myriad Pro"/>
              </a:rPr>
              <a:t> scenarios to estimate future subsidence</a:t>
            </a: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900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395536" y="1556792"/>
            <a:ext cx="8244408" cy="4247317"/>
          </a:xfrm>
          <a:prstGeom prst="rect">
            <a:avLst/>
          </a:prstGeom>
        </p:spPr>
        <p:txBody>
          <a:bodyPr wrap="square">
            <a:spAutoFit/>
          </a:bodyPr>
          <a:lstStyle/>
          <a:p>
            <a:pPr algn="ctr"/>
            <a:r>
              <a:rPr lang="bs-Latn-BA" b="1" i="1" dirty="0">
                <a:latin typeface="Myriad Pro"/>
                <a:cs typeface="Myriad Pro"/>
              </a:rPr>
              <a:t>NIK1 &amp; NIK2 PROJECT</a:t>
            </a:r>
          </a:p>
          <a:p>
            <a:pPr algn="ctr"/>
            <a:r>
              <a:rPr lang="en-US" i="1" dirty="0">
                <a:latin typeface="Myriad Pro"/>
                <a:cs typeface="Myriad Pro"/>
              </a:rPr>
              <a:t>Youth Scientific and Research Camp, </a:t>
            </a:r>
            <a:endParaRPr lang="bs-Latn-BA" i="1" dirty="0">
              <a:latin typeface="Myriad Pro"/>
              <a:cs typeface="Myriad Pro"/>
            </a:endParaRPr>
          </a:p>
          <a:p>
            <a:pPr algn="ctr"/>
            <a:r>
              <a:rPr lang="en-US" i="1" dirty="0">
                <a:latin typeface="Myriad Pro"/>
                <a:cs typeface="Myriad Pro"/>
              </a:rPr>
              <a:t>Financed by USA Embassy in Bosnia and</a:t>
            </a:r>
            <a:r>
              <a:rPr lang="bs-Latn-BA" i="1" dirty="0">
                <a:latin typeface="Myriad Pro"/>
                <a:cs typeface="Myriad Pro"/>
              </a:rPr>
              <a:t> </a:t>
            </a:r>
            <a:r>
              <a:rPr lang="en-US" i="1" dirty="0">
                <a:latin typeface="Myriad Pro"/>
                <a:cs typeface="Myriad Pro"/>
              </a:rPr>
              <a:t>Herzegovina, </a:t>
            </a:r>
            <a:endParaRPr lang="bs-Latn-BA" i="1" dirty="0">
              <a:latin typeface="Myriad Pro"/>
              <a:cs typeface="Myriad Pro"/>
            </a:endParaRPr>
          </a:p>
          <a:p>
            <a:pPr algn="ctr"/>
            <a:r>
              <a:rPr lang="en-US" i="1" dirty="0">
                <a:latin typeface="Myriad Pro"/>
                <a:cs typeface="Myriad Pro"/>
              </a:rPr>
              <a:t>2016-2017</a:t>
            </a:r>
            <a:endParaRPr lang="bs-Latn-BA" i="1" dirty="0">
              <a:latin typeface="Myriad Pro"/>
              <a:cs typeface="Myriad Pro"/>
            </a:endParaRPr>
          </a:p>
          <a:p>
            <a:pPr algn="ctr"/>
            <a:endParaRPr lang="bs-Latn-BA" i="1" dirty="0">
              <a:latin typeface="Myriad Pro"/>
              <a:cs typeface="Myriad Pro"/>
            </a:endParaRPr>
          </a:p>
          <a:p>
            <a:pPr lvl="3"/>
            <a:r>
              <a:rPr lang="bs-Latn-BA" i="1" dirty="0">
                <a:latin typeface="Myriad Pro"/>
                <a:cs typeface="Myriad Pro"/>
              </a:rPr>
              <a:t>Participants:</a:t>
            </a:r>
          </a:p>
          <a:p>
            <a:pPr marL="1714500" lvl="3" indent="-342900">
              <a:buAutoNum type="arabicPeriod"/>
            </a:pPr>
            <a:r>
              <a:rPr lang="bs-Latn-BA" i="1" dirty="0">
                <a:latin typeface="Myriad Pro"/>
                <a:cs typeface="Myriad Pro"/>
              </a:rPr>
              <a:t>Faculty of mining, geology and civil engineering - UNTZ,</a:t>
            </a:r>
          </a:p>
          <a:p>
            <a:pPr marL="1714500" lvl="3" indent="-342900">
              <a:buAutoNum type="arabicPeriod"/>
            </a:pPr>
            <a:r>
              <a:rPr lang="en-US" i="1" dirty="0">
                <a:latin typeface="Myriad Pro"/>
                <a:cs typeface="Myriad Pro"/>
              </a:rPr>
              <a:t>Faculty of Physical Education and Sport</a:t>
            </a:r>
            <a:r>
              <a:rPr lang="bs-Latn-BA" i="1" dirty="0">
                <a:latin typeface="Myriad Pro"/>
                <a:cs typeface="Myriad Pro"/>
              </a:rPr>
              <a:t> -</a:t>
            </a:r>
            <a:r>
              <a:rPr lang="en-US" i="1" dirty="0">
                <a:latin typeface="Myriad Pro"/>
                <a:cs typeface="Myriad Pro"/>
              </a:rPr>
              <a:t> </a:t>
            </a:r>
            <a:r>
              <a:rPr lang="bs-Latn-BA" i="1" dirty="0">
                <a:latin typeface="Myriad Pro"/>
                <a:cs typeface="Myriad Pro"/>
              </a:rPr>
              <a:t>UNTZ,</a:t>
            </a:r>
          </a:p>
          <a:p>
            <a:pPr marL="1714500" lvl="3" indent="-342900">
              <a:buAutoNum type="arabicPeriod"/>
            </a:pPr>
            <a:r>
              <a:rPr lang="bs-Latn-BA" i="1" dirty="0">
                <a:latin typeface="Myriad Pro"/>
                <a:cs typeface="Myriad Pro"/>
              </a:rPr>
              <a:t>European University Brčko,</a:t>
            </a:r>
          </a:p>
          <a:p>
            <a:pPr marL="1714500" lvl="3" indent="-342900">
              <a:buAutoNum type="arabicPeriod"/>
            </a:pPr>
            <a:r>
              <a:rPr lang="bs-Latn-BA" i="1" dirty="0">
                <a:latin typeface="Myriad Pro"/>
                <a:cs typeface="Myriad Pro"/>
              </a:rPr>
              <a:t>"ToPeer“ Doboj,</a:t>
            </a:r>
          </a:p>
          <a:p>
            <a:pPr marL="1714500" lvl="3" indent="-342900">
              <a:buAutoNum type="arabicPeriod"/>
            </a:pPr>
            <a:r>
              <a:rPr lang="bs-Latn-BA" i="1" dirty="0">
                <a:latin typeface="Myriad Pro"/>
                <a:cs typeface="Myriad Pro"/>
              </a:rPr>
              <a:t>„EkoLeonardo“ Priboj,</a:t>
            </a:r>
          </a:p>
          <a:p>
            <a:pPr marL="1714500" lvl="3" indent="-342900">
              <a:buAutoNum type="arabicPeriod"/>
            </a:pPr>
            <a:r>
              <a:rPr lang="bs-Latn-BA" i="1" dirty="0">
                <a:latin typeface="Myriad Pro"/>
                <a:cs typeface="Myriad Pro"/>
              </a:rPr>
              <a:t>„Radio Klub Kreka“,</a:t>
            </a:r>
          </a:p>
          <a:p>
            <a:pPr marL="1714500" lvl="3" indent="-342900">
              <a:buAutoNum type="arabicPeriod"/>
            </a:pPr>
            <a:r>
              <a:rPr lang="bs-Latn-BA" i="1" dirty="0">
                <a:latin typeface="Myriad Pro"/>
                <a:cs typeface="Myriad Pro"/>
              </a:rPr>
              <a:t>„Eko-Zeleni“,</a:t>
            </a:r>
          </a:p>
          <a:p>
            <a:pPr lvl="3"/>
            <a:r>
              <a:rPr lang="bs-Latn-BA" i="1" dirty="0">
                <a:latin typeface="Myriad Pro"/>
                <a:cs typeface="Myriad Pro"/>
              </a:rPr>
              <a:t>8. NGO „Vrisak“ Mostar &amp;</a:t>
            </a:r>
          </a:p>
          <a:p>
            <a:pPr lvl="3"/>
            <a:r>
              <a:rPr lang="bs-Latn-BA" i="1" dirty="0">
                <a:latin typeface="Myriad Pro"/>
                <a:cs typeface="Myriad Pro"/>
              </a:rPr>
              <a:t>9. Art Group “Lucido” Lukavac</a:t>
            </a: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4303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395536" y="1556792"/>
            <a:ext cx="8244408" cy="2862322"/>
          </a:xfrm>
          <a:prstGeom prst="rect">
            <a:avLst/>
          </a:prstGeom>
        </p:spPr>
        <p:txBody>
          <a:bodyPr wrap="square">
            <a:spAutoFit/>
          </a:bodyPr>
          <a:lstStyle/>
          <a:p>
            <a:pPr algn="ctr"/>
            <a:r>
              <a:rPr lang="bs-Latn-BA" b="1" i="1" dirty="0">
                <a:latin typeface="Myriad Pro"/>
                <a:cs typeface="Myriad Pro"/>
              </a:rPr>
              <a:t>NIK1 &amp; NIK2</a:t>
            </a:r>
          </a:p>
          <a:p>
            <a:pPr algn="ctr"/>
            <a:endParaRPr lang="bs-Latn-BA" i="1" dirty="0">
              <a:latin typeface="Myriad Pro"/>
              <a:cs typeface="Myriad Pro"/>
            </a:endParaRPr>
          </a:p>
          <a:p>
            <a:pPr algn="ctr"/>
            <a:endParaRPr lang="bs-Latn-BA" i="1" dirty="0">
              <a:latin typeface="Myriad Pro"/>
              <a:cs typeface="Myriad Pro"/>
            </a:endParaRPr>
          </a:p>
          <a:p>
            <a:pPr algn="ctr"/>
            <a:endParaRPr lang="bs-Latn-BA" i="1" dirty="0">
              <a:latin typeface="Myriad Pro"/>
              <a:cs typeface="Myriad Pro"/>
            </a:endParaRPr>
          </a:p>
          <a:p>
            <a:pPr marL="285750" indent="-285750">
              <a:buFont typeface="Arial" panose="020B0604020202020204" pitchFamily="34" charset="0"/>
              <a:buChar char="•"/>
            </a:pPr>
            <a:r>
              <a:rPr lang="bs-Latn-BA" i="1" dirty="0">
                <a:latin typeface="Myriad Pro"/>
                <a:cs typeface="Myriad Pro"/>
              </a:rPr>
              <a:t>S</a:t>
            </a:r>
            <a:r>
              <a:rPr lang="en-US" i="1" dirty="0" err="1">
                <a:latin typeface="Myriad Pro"/>
                <a:cs typeface="Myriad Pro"/>
              </a:rPr>
              <a:t>tudents</a:t>
            </a:r>
            <a:r>
              <a:rPr lang="en-US" i="1" dirty="0">
                <a:latin typeface="Myriad Pro"/>
                <a:cs typeface="Myriad Pro"/>
              </a:rPr>
              <a:t> divided into six teams </a:t>
            </a:r>
            <a:endParaRPr lang="bs-Latn-BA" i="1" dirty="0">
              <a:latin typeface="Myriad Pro"/>
              <a:cs typeface="Myriad Pro"/>
            </a:endParaRPr>
          </a:p>
          <a:p>
            <a:pPr marL="285750" indent="-285750">
              <a:buFont typeface="Arial" panose="020B0604020202020204" pitchFamily="34" charset="0"/>
              <a:buChar char="•"/>
            </a:pPr>
            <a:r>
              <a:rPr lang="bs-Latn-BA" i="1" dirty="0">
                <a:latin typeface="Myriad Pro"/>
                <a:cs typeface="Myriad Pro"/>
              </a:rPr>
              <a:t>C</a:t>
            </a:r>
            <a:r>
              <a:rPr lang="en-US" i="1" dirty="0" err="1">
                <a:latin typeface="Myriad Pro"/>
                <a:cs typeface="Myriad Pro"/>
              </a:rPr>
              <a:t>onduct</a:t>
            </a:r>
            <a:r>
              <a:rPr lang="bs-Latn-BA" i="1" dirty="0">
                <a:latin typeface="Myriad Pro"/>
                <a:cs typeface="Myriad Pro"/>
              </a:rPr>
              <a:t>ed</a:t>
            </a:r>
            <a:r>
              <a:rPr lang="en-US" i="1" dirty="0">
                <a:latin typeface="Myriad Pro"/>
                <a:cs typeface="Myriad Pro"/>
              </a:rPr>
              <a:t> research during their stay in Camp</a:t>
            </a:r>
            <a:r>
              <a:rPr lang="bs-Latn-BA" i="1" dirty="0">
                <a:latin typeface="Myriad Pro"/>
                <a:cs typeface="Myriad Pro"/>
              </a:rPr>
              <a:t> (</a:t>
            </a:r>
            <a:r>
              <a:rPr lang="en-US" i="1" dirty="0">
                <a:latin typeface="Myriad Pro"/>
                <a:cs typeface="Myriad Pro"/>
              </a:rPr>
              <a:t>under university professors</a:t>
            </a:r>
            <a:r>
              <a:rPr lang="bs-Latn-BA" i="1" dirty="0">
                <a:latin typeface="Myriad Pro"/>
                <a:cs typeface="Myriad Pro"/>
              </a:rPr>
              <a:t> supervision)</a:t>
            </a:r>
            <a:r>
              <a:rPr lang="en-US" i="1" dirty="0">
                <a:latin typeface="Myriad Pro"/>
                <a:cs typeface="Myriad Pro"/>
              </a:rPr>
              <a:t> </a:t>
            </a:r>
            <a:endParaRPr lang="bs-Latn-BA" i="1" dirty="0">
              <a:latin typeface="Myriad Pro"/>
              <a:cs typeface="Myriad Pro"/>
            </a:endParaRPr>
          </a:p>
          <a:p>
            <a:pPr marL="285750" indent="-285750">
              <a:buFont typeface="Arial" panose="020B0604020202020204" pitchFamily="34" charset="0"/>
              <a:buChar char="•"/>
            </a:pPr>
            <a:r>
              <a:rPr lang="bs-Latn-BA" i="1" dirty="0">
                <a:latin typeface="Myriad Pro"/>
                <a:cs typeface="Myriad Pro"/>
              </a:rPr>
              <a:t>S</a:t>
            </a:r>
            <a:r>
              <a:rPr lang="en-US" i="1" dirty="0">
                <a:latin typeface="Myriad Pro"/>
                <a:cs typeface="Myriad Pro"/>
              </a:rPr>
              <a:t>ports and volunteer activities</a:t>
            </a:r>
            <a:endParaRPr lang="bs-Latn-BA" i="1" dirty="0">
              <a:latin typeface="Myriad Pro"/>
              <a:cs typeface="Myriad Pro"/>
            </a:endParaRPr>
          </a:p>
          <a:p>
            <a:pPr marL="285750" indent="-285750">
              <a:buFont typeface="Arial" panose="020B0604020202020204" pitchFamily="34" charset="0"/>
              <a:buChar char="•"/>
            </a:pPr>
            <a:r>
              <a:rPr lang="bs-Latn-BA" i="1" dirty="0">
                <a:latin typeface="Myriad Pro"/>
                <a:cs typeface="Myriad Pro"/>
              </a:rPr>
              <a:t>R</a:t>
            </a:r>
            <a:r>
              <a:rPr lang="en-US" i="1" dirty="0" err="1">
                <a:latin typeface="Myriad Pro"/>
                <a:cs typeface="Myriad Pro"/>
              </a:rPr>
              <a:t>esearch</a:t>
            </a:r>
            <a:r>
              <a:rPr lang="en-US" i="1" dirty="0">
                <a:latin typeface="Myriad Pro"/>
                <a:cs typeface="Myriad Pro"/>
              </a:rPr>
              <a:t> </a:t>
            </a:r>
            <a:r>
              <a:rPr lang="bs-Latn-BA" i="1" dirty="0">
                <a:latin typeface="Myriad Pro"/>
                <a:cs typeface="Myriad Pro"/>
              </a:rPr>
              <a:t>results </a:t>
            </a:r>
            <a:r>
              <a:rPr lang="en-US" i="1" dirty="0">
                <a:latin typeface="Myriad Pro"/>
                <a:cs typeface="Myriad Pro"/>
              </a:rPr>
              <a:t>have been published and promoted</a:t>
            </a:r>
            <a:endParaRPr lang="bs-Latn-BA" i="1" dirty="0">
              <a:latin typeface="Myriad Pro"/>
              <a:cs typeface="Myriad Pro"/>
            </a:endParaRPr>
          </a:p>
          <a:p>
            <a:pPr algn="ct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0471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395536" y="1484784"/>
            <a:ext cx="8244408" cy="1477328"/>
          </a:xfrm>
          <a:prstGeom prst="rect">
            <a:avLst/>
          </a:prstGeom>
        </p:spPr>
        <p:txBody>
          <a:bodyPr wrap="square">
            <a:spAutoFit/>
          </a:bodyPr>
          <a:lstStyle/>
          <a:p>
            <a:pPr algn="ctr"/>
            <a:r>
              <a:rPr lang="bs-Latn-BA" b="1" i="1" dirty="0">
                <a:latin typeface="Myriad Pro"/>
                <a:cs typeface="Myriad Pro"/>
              </a:rPr>
              <a:t>NIK1 &amp; NIK2</a:t>
            </a:r>
          </a:p>
          <a:p>
            <a:pPr algn="ctr"/>
            <a:r>
              <a:rPr lang="en-US" i="1" dirty="0">
                <a:latin typeface="Myriad Pro"/>
                <a:cs typeface="Myriad Pro"/>
              </a:rPr>
              <a:t>Youth Scientific and Research Camp</a:t>
            </a:r>
            <a:endParaRPr lang="bs-Latn-BA" i="1" dirty="0">
              <a:latin typeface="Myriad Pro"/>
              <a:cs typeface="Myriad Pro"/>
            </a:endParaRPr>
          </a:p>
          <a:p>
            <a:pPr algn="ctr"/>
            <a:r>
              <a:rPr lang="en-US" i="1" dirty="0">
                <a:latin typeface="Myriad Pro"/>
                <a:cs typeface="Myriad Pro"/>
              </a:rPr>
              <a:t>2016-2017</a:t>
            </a:r>
            <a:r>
              <a:rPr lang="bs-Latn-BA" i="1" dirty="0">
                <a:latin typeface="Myriad Pro"/>
                <a:cs typeface="Myriad Pro"/>
              </a:rPr>
              <a:t> </a:t>
            </a:r>
          </a:p>
          <a:p>
            <a:pPr algn="ctr"/>
            <a:endParaRPr lang="bs-Latn-BA" i="1" dirty="0">
              <a:latin typeface="Myriad Pro"/>
              <a:cs typeface="Myriad Pro"/>
            </a:endParaRPr>
          </a:p>
          <a:p>
            <a:pPr algn="ct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46973D47-4E9E-4494-985F-8EA1EC4C380A}"/>
              </a:ext>
            </a:extLst>
          </p:cNvPr>
          <p:cNvPicPr>
            <a:picLocks noChangeAspect="1"/>
          </p:cNvPicPr>
          <p:nvPr/>
        </p:nvPicPr>
        <p:blipFill>
          <a:blip r:embed="rId7"/>
          <a:stretch>
            <a:fillRect/>
          </a:stretch>
        </p:blipFill>
        <p:spPr>
          <a:xfrm>
            <a:off x="1763688" y="2420888"/>
            <a:ext cx="5255865" cy="3509301"/>
          </a:xfrm>
          <a:prstGeom prst="rect">
            <a:avLst/>
          </a:prstGeom>
        </p:spPr>
      </p:pic>
    </p:spTree>
    <p:extLst>
      <p:ext uri="{BB962C8B-B14F-4D97-AF65-F5344CB8AC3E}">
        <p14:creationId xmlns:p14="http://schemas.microsoft.com/office/powerpoint/2010/main" val="2104703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395536" y="1484784"/>
            <a:ext cx="8244408" cy="1200329"/>
          </a:xfrm>
          <a:prstGeom prst="rect">
            <a:avLst/>
          </a:prstGeom>
        </p:spPr>
        <p:txBody>
          <a:bodyPr wrap="square">
            <a:spAutoFit/>
          </a:bodyPr>
          <a:lstStyle/>
          <a:p>
            <a:pPr algn="ctr"/>
            <a:r>
              <a:rPr lang="bs-Latn-BA" b="1" i="1" dirty="0">
                <a:latin typeface="Myriad Pro"/>
                <a:cs typeface="Myriad Pro"/>
              </a:rPr>
              <a:t>NIK1 &amp; NIK2</a:t>
            </a:r>
          </a:p>
          <a:p>
            <a:pPr algn="ctr"/>
            <a:r>
              <a:rPr lang="bs-Latn-BA" i="1" dirty="0">
                <a:latin typeface="Myriad Pro"/>
                <a:cs typeface="Myriad Pro"/>
              </a:rPr>
              <a:t>Field work</a:t>
            </a:r>
          </a:p>
          <a:p>
            <a:pPr algn="ctr"/>
            <a:endParaRPr lang="bs-Latn-BA" i="1" dirty="0">
              <a:latin typeface="Myriad Pro"/>
              <a:cs typeface="Myriad Pro"/>
            </a:endParaRPr>
          </a:p>
          <a:p>
            <a:pPr algn="ct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CAD01C63-822A-4FC3-B99B-BBDAEA6FB461}"/>
              </a:ext>
            </a:extLst>
          </p:cNvPr>
          <p:cNvPicPr>
            <a:picLocks noChangeAspect="1"/>
          </p:cNvPicPr>
          <p:nvPr/>
        </p:nvPicPr>
        <p:blipFill>
          <a:blip r:embed="rId7"/>
          <a:stretch>
            <a:fillRect/>
          </a:stretch>
        </p:blipFill>
        <p:spPr>
          <a:xfrm>
            <a:off x="899592" y="2204864"/>
            <a:ext cx="6977992" cy="3681525"/>
          </a:xfrm>
          <a:prstGeom prst="rect">
            <a:avLst/>
          </a:prstGeom>
        </p:spPr>
      </p:pic>
    </p:spTree>
    <p:extLst>
      <p:ext uri="{BB962C8B-B14F-4D97-AF65-F5344CB8AC3E}">
        <p14:creationId xmlns:p14="http://schemas.microsoft.com/office/powerpoint/2010/main" val="983491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rot="10800000" flipV="1">
            <a:off x="5004048" y="188641"/>
            <a:ext cx="3779912" cy="1200329"/>
          </a:xfrm>
          <a:prstGeom prst="rect">
            <a:avLst/>
          </a:prstGeom>
        </p:spPr>
        <p:txBody>
          <a:bodyPr wrap="square">
            <a:spAutoFit/>
          </a:bodyPr>
          <a:lstStyle/>
          <a:p>
            <a:pPr algn="ctr"/>
            <a:r>
              <a:rPr lang="bs-Latn-BA" b="1" i="1" dirty="0">
                <a:latin typeface="Myriad Pro"/>
                <a:cs typeface="Myriad Pro"/>
              </a:rPr>
              <a:t>NIK1 &amp; NIK2</a:t>
            </a:r>
          </a:p>
          <a:p>
            <a:pPr algn="ctr"/>
            <a:r>
              <a:rPr lang="bs-Latn-BA" i="1" dirty="0">
                <a:latin typeface="Myriad Pro"/>
                <a:cs typeface="Myriad Pro"/>
              </a:rPr>
              <a:t>Field work</a:t>
            </a:r>
          </a:p>
          <a:p>
            <a:pPr algn="ctr"/>
            <a:endParaRPr lang="bs-Latn-BA" i="1" dirty="0">
              <a:latin typeface="Myriad Pro"/>
              <a:cs typeface="Myriad Pro"/>
            </a:endParaRPr>
          </a:p>
          <a:p>
            <a:pPr algn="ct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A22409F-4E18-43ED-B238-9C7B9E838A02}"/>
              </a:ext>
            </a:extLst>
          </p:cNvPr>
          <p:cNvPicPr>
            <a:picLocks noChangeAspect="1"/>
          </p:cNvPicPr>
          <p:nvPr/>
        </p:nvPicPr>
        <p:blipFill>
          <a:blip r:embed="rId7"/>
          <a:stretch>
            <a:fillRect/>
          </a:stretch>
        </p:blipFill>
        <p:spPr>
          <a:xfrm>
            <a:off x="5076056" y="1124744"/>
            <a:ext cx="3751825" cy="2505125"/>
          </a:xfrm>
          <a:prstGeom prst="rect">
            <a:avLst/>
          </a:prstGeom>
        </p:spPr>
      </p:pic>
      <p:pic>
        <p:nvPicPr>
          <p:cNvPr id="5" name="Picture 4">
            <a:extLst>
              <a:ext uri="{FF2B5EF4-FFF2-40B4-BE49-F238E27FC236}">
                <a16:creationId xmlns:a16="http://schemas.microsoft.com/office/drawing/2014/main" id="{24B2A912-AF2A-49DB-8018-10513ED86125}"/>
              </a:ext>
            </a:extLst>
          </p:cNvPr>
          <p:cNvPicPr>
            <a:picLocks noChangeAspect="1"/>
          </p:cNvPicPr>
          <p:nvPr/>
        </p:nvPicPr>
        <p:blipFill>
          <a:blip r:embed="rId8"/>
          <a:stretch>
            <a:fillRect/>
          </a:stretch>
        </p:blipFill>
        <p:spPr>
          <a:xfrm>
            <a:off x="395536" y="332656"/>
            <a:ext cx="3385721" cy="2260674"/>
          </a:xfrm>
          <a:prstGeom prst="rect">
            <a:avLst/>
          </a:prstGeom>
        </p:spPr>
      </p:pic>
      <p:pic>
        <p:nvPicPr>
          <p:cNvPr id="6" name="Picture 5">
            <a:extLst>
              <a:ext uri="{FF2B5EF4-FFF2-40B4-BE49-F238E27FC236}">
                <a16:creationId xmlns:a16="http://schemas.microsoft.com/office/drawing/2014/main" id="{5A137861-45BE-41C8-A22C-ACD864383BF9}"/>
              </a:ext>
            </a:extLst>
          </p:cNvPr>
          <p:cNvPicPr>
            <a:picLocks noChangeAspect="1"/>
          </p:cNvPicPr>
          <p:nvPr/>
        </p:nvPicPr>
        <p:blipFill>
          <a:blip r:embed="rId9"/>
          <a:stretch>
            <a:fillRect/>
          </a:stretch>
        </p:blipFill>
        <p:spPr>
          <a:xfrm>
            <a:off x="4572000" y="3883550"/>
            <a:ext cx="3312368" cy="1863208"/>
          </a:xfrm>
          <a:prstGeom prst="rect">
            <a:avLst/>
          </a:prstGeom>
        </p:spPr>
      </p:pic>
      <p:pic>
        <p:nvPicPr>
          <p:cNvPr id="9" name="Picture 8">
            <a:extLst>
              <a:ext uri="{FF2B5EF4-FFF2-40B4-BE49-F238E27FC236}">
                <a16:creationId xmlns:a16="http://schemas.microsoft.com/office/drawing/2014/main" id="{33A59EEE-F1C4-45AC-89E8-EB44C4CCACD1}"/>
              </a:ext>
            </a:extLst>
          </p:cNvPr>
          <p:cNvPicPr>
            <a:picLocks noChangeAspect="1"/>
          </p:cNvPicPr>
          <p:nvPr/>
        </p:nvPicPr>
        <p:blipFill rotWithShape="1">
          <a:blip r:embed="rId10"/>
          <a:srcRect t="13175" b="19227"/>
          <a:stretch/>
        </p:blipFill>
        <p:spPr>
          <a:xfrm>
            <a:off x="1475656" y="2636912"/>
            <a:ext cx="2657894" cy="3194138"/>
          </a:xfrm>
          <a:prstGeom prst="rect">
            <a:avLst/>
          </a:prstGeom>
        </p:spPr>
      </p:pic>
    </p:spTree>
    <p:extLst>
      <p:ext uri="{BB962C8B-B14F-4D97-AF65-F5344CB8AC3E}">
        <p14:creationId xmlns:p14="http://schemas.microsoft.com/office/powerpoint/2010/main" val="1221725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395536" y="1484784"/>
            <a:ext cx="8244408" cy="1200329"/>
          </a:xfrm>
          <a:prstGeom prst="rect">
            <a:avLst/>
          </a:prstGeom>
        </p:spPr>
        <p:txBody>
          <a:bodyPr wrap="square">
            <a:spAutoFit/>
          </a:bodyPr>
          <a:lstStyle/>
          <a:p>
            <a:pPr algn="ctr"/>
            <a:r>
              <a:rPr lang="bs-Latn-BA" b="1" i="1" dirty="0">
                <a:latin typeface="Myriad Pro"/>
                <a:cs typeface="Myriad Pro"/>
              </a:rPr>
              <a:t>NIK1 &amp; NIK2</a:t>
            </a:r>
          </a:p>
          <a:p>
            <a:pPr algn="ctr"/>
            <a:r>
              <a:rPr lang="bs-Latn-BA" i="1" dirty="0">
                <a:latin typeface="Myriad Pro"/>
                <a:cs typeface="Myriad Pro"/>
              </a:rPr>
              <a:t>Lab work</a:t>
            </a:r>
          </a:p>
          <a:p>
            <a:pPr algn="ctr"/>
            <a:endParaRPr lang="bs-Latn-BA" i="1" dirty="0">
              <a:latin typeface="Myriad Pro"/>
              <a:cs typeface="Myriad Pro"/>
            </a:endParaRPr>
          </a:p>
          <a:p>
            <a:pPr algn="ct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C7ADC9EF-808E-4B67-98D8-4E8C1EDDE60E}"/>
              </a:ext>
            </a:extLst>
          </p:cNvPr>
          <p:cNvPicPr>
            <a:picLocks noChangeAspect="1"/>
          </p:cNvPicPr>
          <p:nvPr/>
        </p:nvPicPr>
        <p:blipFill rotWithShape="1">
          <a:blip r:embed="rId7"/>
          <a:srcRect l="9834"/>
          <a:stretch/>
        </p:blipFill>
        <p:spPr>
          <a:xfrm>
            <a:off x="4644008" y="2492896"/>
            <a:ext cx="4219764" cy="3120008"/>
          </a:xfrm>
          <a:prstGeom prst="rect">
            <a:avLst/>
          </a:prstGeom>
        </p:spPr>
      </p:pic>
      <p:pic>
        <p:nvPicPr>
          <p:cNvPr id="10" name="Picture 9">
            <a:extLst>
              <a:ext uri="{FF2B5EF4-FFF2-40B4-BE49-F238E27FC236}">
                <a16:creationId xmlns:a16="http://schemas.microsoft.com/office/drawing/2014/main" id="{49F3BCD4-3125-49C1-8E95-8DE6D05F9975}"/>
              </a:ext>
            </a:extLst>
          </p:cNvPr>
          <p:cNvPicPr>
            <a:picLocks noChangeAspect="1"/>
          </p:cNvPicPr>
          <p:nvPr/>
        </p:nvPicPr>
        <p:blipFill>
          <a:blip r:embed="rId8"/>
          <a:stretch>
            <a:fillRect/>
          </a:stretch>
        </p:blipFill>
        <p:spPr>
          <a:xfrm>
            <a:off x="755576" y="1628800"/>
            <a:ext cx="3057804" cy="4077072"/>
          </a:xfrm>
          <a:prstGeom prst="rect">
            <a:avLst/>
          </a:prstGeom>
        </p:spPr>
      </p:pic>
    </p:spTree>
    <p:extLst>
      <p:ext uri="{BB962C8B-B14F-4D97-AF65-F5344CB8AC3E}">
        <p14:creationId xmlns:p14="http://schemas.microsoft.com/office/powerpoint/2010/main" val="147720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1CE9EBC-B75D-4620-88C6-2FFC21531927}"/>
              </a:ext>
            </a:extLst>
          </p:cNvPr>
          <p:cNvPicPr>
            <a:picLocks noChangeAspect="1"/>
          </p:cNvPicPr>
          <p:nvPr/>
        </p:nvPicPr>
        <p:blipFill>
          <a:blip r:embed="rId3"/>
          <a:stretch>
            <a:fillRect/>
          </a:stretch>
        </p:blipFill>
        <p:spPr>
          <a:xfrm>
            <a:off x="5076056" y="3573016"/>
            <a:ext cx="2406832" cy="3098992"/>
          </a:xfrm>
          <a:prstGeom prst="rect">
            <a:avLst/>
          </a:prstGeom>
        </p:spPr>
      </p:pic>
      <p:pic>
        <p:nvPicPr>
          <p:cNvPr id="2" name="Picture 1"/>
          <p:cNvPicPr>
            <a:picLocks noChangeAspect="1"/>
          </p:cNvPicPr>
          <p:nvPr/>
        </p:nvPicPr>
        <p:blipFill>
          <a:blip r:embed="rId4"/>
          <a:stretch>
            <a:fillRect/>
          </a:stretch>
        </p:blipFill>
        <p:spPr>
          <a:xfrm>
            <a:off x="609600" y="4724400"/>
            <a:ext cx="546100" cy="304800"/>
          </a:xfrm>
          <a:prstGeom prst="rect">
            <a:avLst/>
          </a:prstGeom>
        </p:spPr>
      </p:pic>
      <p:pic>
        <p:nvPicPr>
          <p:cNvPr id="17" name="Picture 16"/>
          <p:cNvPicPr>
            <a:picLocks noChangeAspect="1"/>
          </p:cNvPicPr>
          <p:nvPr/>
        </p:nvPicPr>
        <p:blipFill>
          <a:blip r:embed="rId4"/>
          <a:stretch>
            <a:fillRect/>
          </a:stretch>
        </p:blipFill>
        <p:spPr>
          <a:xfrm>
            <a:off x="609600" y="4114800"/>
            <a:ext cx="546100" cy="304800"/>
          </a:xfrm>
          <a:prstGeom prst="rect">
            <a:avLst/>
          </a:prstGeom>
        </p:spPr>
      </p:pic>
      <p:sp>
        <p:nvSpPr>
          <p:cNvPr id="19" name="Rectangle 18"/>
          <p:cNvSpPr/>
          <p:nvPr/>
        </p:nvSpPr>
        <p:spPr>
          <a:xfrm>
            <a:off x="395536" y="980728"/>
            <a:ext cx="6520988" cy="738664"/>
          </a:xfrm>
          <a:prstGeom prst="rect">
            <a:avLst/>
          </a:prstGeom>
        </p:spPr>
        <p:txBody>
          <a:bodyPr wrap="square">
            <a:spAutoFit/>
          </a:bodyPr>
          <a:lstStyle/>
          <a:p>
            <a:r>
              <a:rPr lang="bs-Latn-BA" sz="2400" b="1" i="1" dirty="0">
                <a:latin typeface="Myriad Pro"/>
                <a:cs typeface="Myriad Pro"/>
              </a:rPr>
              <a:t>OUR LABS:</a:t>
            </a:r>
          </a:p>
          <a:p>
            <a:r>
              <a:rPr lang="bs-Latn-BA" i="1" dirty="0">
                <a:latin typeface="Myriad Pro"/>
                <a:cs typeface="Myriad Pro"/>
              </a:rPr>
              <a:t>Laboratory for natural hazards and geoenvironmental research</a:t>
            </a:r>
            <a:endParaRPr lang="en-US" i="1" dirty="0">
              <a:latin typeface="Myriad Pro"/>
              <a:cs typeface="Myriad Pro"/>
            </a:endParaRPr>
          </a:p>
        </p:txBody>
      </p:sp>
      <p:pic>
        <p:nvPicPr>
          <p:cNvPr id="20" name="Picture 19"/>
          <p:cNvPicPr>
            <a:picLocks noChangeAspect="1"/>
          </p:cNvPicPr>
          <p:nvPr/>
        </p:nvPicPr>
        <p:blipFill>
          <a:blip r:embed="rId5"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16511034-E56C-4D44-8807-87EBA7D01CD2}"/>
              </a:ext>
            </a:extLst>
          </p:cNvPr>
          <p:cNvPicPr>
            <a:picLocks noChangeAspect="1"/>
          </p:cNvPicPr>
          <p:nvPr/>
        </p:nvPicPr>
        <p:blipFill rotWithShape="1">
          <a:blip r:embed="rId8"/>
          <a:srcRect l="2679" t="3218" r="4144" b="7604"/>
          <a:stretch/>
        </p:blipFill>
        <p:spPr>
          <a:xfrm>
            <a:off x="438411" y="1700808"/>
            <a:ext cx="3995803" cy="2505205"/>
          </a:xfrm>
          <a:prstGeom prst="rect">
            <a:avLst/>
          </a:prstGeom>
        </p:spPr>
      </p:pic>
      <p:pic>
        <p:nvPicPr>
          <p:cNvPr id="12" name="Picture 11">
            <a:extLst>
              <a:ext uri="{FF2B5EF4-FFF2-40B4-BE49-F238E27FC236}">
                <a16:creationId xmlns:a16="http://schemas.microsoft.com/office/drawing/2014/main" id="{DB8BD02A-D2F4-474B-82A5-65C3CBC40431}"/>
              </a:ext>
            </a:extLst>
          </p:cNvPr>
          <p:cNvPicPr>
            <a:picLocks noChangeAspect="1"/>
          </p:cNvPicPr>
          <p:nvPr/>
        </p:nvPicPr>
        <p:blipFill rotWithShape="1">
          <a:blip r:embed="rId9"/>
          <a:srcRect l="-1" t="28560" r="48496" b="10916"/>
          <a:stretch/>
        </p:blipFill>
        <p:spPr>
          <a:xfrm>
            <a:off x="4572000" y="1700808"/>
            <a:ext cx="4292346" cy="1903956"/>
          </a:xfrm>
          <a:prstGeom prst="rect">
            <a:avLst/>
          </a:prstGeom>
        </p:spPr>
      </p:pic>
      <p:pic>
        <p:nvPicPr>
          <p:cNvPr id="15" name="Picture 14">
            <a:extLst>
              <a:ext uri="{FF2B5EF4-FFF2-40B4-BE49-F238E27FC236}">
                <a16:creationId xmlns:a16="http://schemas.microsoft.com/office/drawing/2014/main" id="{33030414-BBFC-41E7-9FA3-86CD7DADEBD7}"/>
              </a:ext>
            </a:extLst>
          </p:cNvPr>
          <p:cNvPicPr>
            <a:picLocks noChangeAspect="1"/>
          </p:cNvPicPr>
          <p:nvPr/>
        </p:nvPicPr>
        <p:blipFill rotWithShape="1">
          <a:blip r:embed="rId10"/>
          <a:srcRect l="3385" t="4687" r="46846" b="13910"/>
          <a:stretch/>
        </p:blipFill>
        <p:spPr>
          <a:xfrm>
            <a:off x="1835696" y="4293096"/>
            <a:ext cx="3240360" cy="2217088"/>
          </a:xfrm>
          <a:prstGeom prst="rect">
            <a:avLst/>
          </a:prstGeom>
        </p:spPr>
      </p:pic>
    </p:spTree>
    <p:extLst>
      <p:ext uri="{BB962C8B-B14F-4D97-AF65-F5344CB8AC3E}">
        <p14:creationId xmlns:p14="http://schemas.microsoft.com/office/powerpoint/2010/main" val="11565142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395536" y="1412776"/>
            <a:ext cx="6520988" cy="369332"/>
          </a:xfrm>
          <a:prstGeom prst="rect">
            <a:avLst/>
          </a:prstGeom>
        </p:spPr>
        <p:txBody>
          <a:bodyPr wrap="square">
            <a:spAutoFit/>
          </a:bodyPr>
          <a:lstStyle/>
          <a:p>
            <a:r>
              <a:rPr lang="bs-Latn-BA" i="1" dirty="0">
                <a:latin typeface="Myriad Pro"/>
                <a:cs typeface="Myriad Pro"/>
              </a:rPr>
              <a:t>Laboratory for natural hazards and geoenvironmental research</a:t>
            </a:r>
            <a:endParaRPr lang="en-US"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a:extLst>
              <a:ext uri="{FF2B5EF4-FFF2-40B4-BE49-F238E27FC236}">
                <a16:creationId xmlns:a16="http://schemas.microsoft.com/office/drawing/2014/main" id="{C9105F7E-837D-488F-9E42-7324FF6BEA26}"/>
              </a:ext>
            </a:extLst>
          </p:cNvPr>
          <p:cNvPicPr>
            <a:picLocks noChangeAspect="1"/>
          </p:cNvPicPr>
          <p:nvPr/>
        </p:nvPicPr>
        <p:blipFill rotWithShape="1">
          <a:blip r:embed="rId7"/>
          <a:srcRect t="-1098" r="60089"/>
          <a:stretch/>
        </p:blipFill>
        <p:spPr>
          <a:xfrm>
            <a:off x="5796136" y="1844824"/>
            <a:ext cx="2304256" cy="3881569"/>
          </a:xfrm>
          <a:prstGeom prst="rect">
            <a:avLst/>
          </a:prstGeom>
        </p:spPr>
      </p:pic>
      <p:pic>
        <p:nvPicPr>
          <p:cNvPr id="14" name="Picture 13">
            <a:extLst>
              <a:ext uri="{FF2B5EF4-FFF2-40B4-BE49-F238E27FC236}">
                <a16:creationId xmlns:a16="http://schemas.microsoft.com/office/drawing/2014/main" id="{CD8CF8F8-B75C-4017-87D2-DAB4FF23B3C5}"/>
              </a:ext>
            </a:extLst>
          </p:cNvPr>
          <p:cNvPicPr>
            <a:picLocks noChangeAspect="1"/>
          </p:cNvPicPr>
          <p:nvPr/>
        </p:nvPicPr>
        <p:blipFill rotWithShape="1">
          <a:blip r:embed="rId8"/>
          <a:srcRect l="3635" t="17137" r="47111" b="22158"/>
          <a:stretch/>
        </p:blipFill>
        <p:spPr>
          <a:xfrm>
            <a:off x="1691680" y="3933056"/>
            <a:ext cx="3807913" cy="1803748"/>
          </a:xfrm>
          <a:prstGeom prst="rect">
            <a:avLst/>
          </a:prstGeom>
        </p:spPr>
      </p:pic>
      <p:pic>
        <p:nvPicPr>
          <p:cNvPr id="9" name="Picture 8">
            <a:extLst>
              <a:ext uri="{FF2B5EF4-FFF2-40B4-BE49-F238E27FC236}">
                <a16:creationId xmlns:a16="http://schemas.microsoft.com/office/drawing/2014/main" id="{0C8EE4F1-8251-46E7-9EC5-774DB9013E2F}"/>
              </a:ext>
            </a:extLst>
          </p:cNvPr>
          <p:cNvPicPr>
            <a:picLocks noChangeAspect="1"/>
          </p:cNvPicPr>
          <p:nvPr/>
        </p:nvPicPr>
        <p:blipFill>
          <a:blip r:embed="rId9"/>
          <a:stretch>
            <a:fillRect/>
          </a:stretch>
        </p:blipFill>
        <p:spPr>
          <a:xfrm>
            <a:off x="1691680" y="1916832"/>
            <a:ext cx="3760693" cy="1957727"/>
          </a:xfrm>
          <a:prstGeom prst="rect">
            <a:avLst/>
          </a:prstGeom>
        </p:spPr>
      </p:pic>
    </p:spTree>
    <p:extLst>
      <p:ext uri="{BB962C8B-B14F-4D97-AF65-F5344CB8AC3E}">
        <p14:creationId xmlns:p14="http://schemas.microsoft.com/office/powerpoint/2010/main" val="2045190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1043608" y="1556792"/>
            <a:ext cx="7200800" cy="5078313"/>
          </a:xfrm>
          <a:prstGeom prst="rect">
            <a:avLst/>
          </a:prstGeom>
        </p:spPr>
        <p:txBody>
          <a:bodyPr wrap="square">
            <a:spAutoFit/>
          </a:bodyPr>
          <a:lstStyle/>
          <a:p>
            <a:pPr algn="ctr"/>
            <a:r>
              <a:rPr lang="bs-Latn-BA" b="1" i="1" dirty="0">
                <a:latin typeface="Myriad Pro"/>
                <a:cs typeface="Myriad Pro"/>
              </a:rPr>
              <a:t>University of Tuzla / Faculty of Mining, Geology and Civil engineering</a:t>
            </a:r>
          </a:p>
          <a:p>
            <a:endParaRPr lang="bs-Latn-BA" i="1" dirty="0">
              <a:latin typeface="Myriad Pro"/>
              <a:cs typeface="Myriad Pro"/>
            </a:endParaRPr>
          </a:p>
          <a:p>
            <a:endParaRPr lang="bs-Latn-BA" i="1" dirty="0">
              <a:latin typeface="Myriad Pro"/>
              <a:cs typeface="Myriad Pro"/>
            </a:endParaRPr>
          </a:p>
          <a:p>
            <a:pPr marL="285750" indent="-285750">
              <a:buFont typeface="Arial" panose="020B0604020202020204" pitchFamily="34" charset="0"/>
              <a:buChar char="•"/>
            </a:pPr>
            <a:r>
              <a:rPr lang="bs-Latn-BA" b="1" i="1" dirty="0">
                <a:latin typeface="Myriad Pro"/>
                <a:cs typeface="Myriad Pro"/>
              </a:rPr>
              <a:t>U</a:t>
            </a:r>
            <a:r>
              <a:rPr lang="en-US" b="1" i="1" dirty="0" err="1">
                <a:latin typeface="Myriad Pro"/>
                <a:cs typeface="Myriad Pro"/>
              </a:rPr>
              <a:t>niversity</a:t>
            </a:r>
            <a:r>
              <a:rPr lang="en-US" b="1" i="1" dirty="0">
                <a:latin typeface="Myriad Pro"/>
                <a:cs typeface="Myriad Pro"/>
              </a:rPr>
              <a:t> </a:t>
            </a:r>
            <a:r>
              <a:rPr lang="bs-Latn-BA" b="1" i="1" dirty="0">
                <a:latin typeface="Myriad Pro"/>
                <a:cs typeface="Myriad Pro"/>
              </a:rPr>
              <a:t>of Tuzla</a:t>
            </a:r>
            <a:r>
              <a:rPr lang="bs-Latn-BA" i="1" dirty="0">
                <a:latin typeface="Myriad Pro"/>
                <a:cs typeface="Myriad Pro"/>
              </a:rPr>
              <a:t> </a:t>
            </a:r>
            <a:r>
              <a:rPr lang="en-US" i="1" dirty="0">
                <a:latin typeface="Myriad Pro"/>
                <a:cs typeface="Myriad Pro"/>
              </a:rPr>
              <a:t>was founded in 1958 </a:t>
            </a:r>
            <a:endParaRPr lang="bs-Latn-BA" i="1" dirty="0">
              <a:latin typeface="Myriad Pro"/>
              <a:cs typeface="Myriad Pro"/>
            </a:endParaRPr>
          </a:p>
          <a:p>
            <a:pPr marL="285750" indent="-285750">
              <a:buFont typeface="Arial" panose="020B0604020202020204" pitchFamily="34" charset="0"/>
              <a:buChar char="•"/>
            </a:pPr>
            <a:r>
              <a:rPr lang="bs-Latn-BA" i="1" dirty="0">
                <a:latin typeface="Myriad Pro"/>
                <a:cs typeface="Myriad Pro"/>
              </a:rPr>
              <a:t>B</a:t>
            </a:r>
            <a:r>
              <a:rPr lang="en-US" i="1" dirty="0" err="1">
                <a:latin typeface="Myriad Pro"/>
                <a:cs typeface="Myriad Pro"/>
              </a:rPr>
              <a:t>ecame</a:t>
            </a:r>
            <a:r>
              <a:rPr lang="en-US" i="1" dirty="0">
                <a:latin typeface="Myriad Pro"/>
                <a:cs typeface="Myriad Pro"/>
              </a:rPr>
              <a:t> university in 1976 </a:t>
            </a:r>
            <a:endParaRPr lang="bs-Latn-BA" i="1" dirty="0">
              <a:latin typeface="Myriad Pro"/>
              <a:cs typeface="Myriad Pro"/>
            </a:endParaRPr>
          </a:p>
          <a:p>
            <a:pPr marL="285750" indent="-285750">
              <a:buFont typeface="Arial" panose="020B0604020202020204" pitchFamily="34" charset="0"/>
              <a:buChar char="•"/>
            </a:pPr>
            <a:r>
              <a:rPr lang="bs-Latn-BA" i="1" dirty="0">
                <a:latin typeface="Myriad Pro"/>
                <a:cs typeface="Myriad Pro"/>
              </a:rPr>
              <a:t>T</a:t>
            </a:r>
            <a:r>
              <a:rPr lang="en-US" i="1" dirty="0" err="1">
                <a:latin typeface="Myriad Pro"/>
                <a:cs typeface="Myriad Pro"/>
              </a:rPr>
              <a:t>oday</a:t>
            </a:r>
            <a:r>
              <a:rPr lang="en-US" i="1" dirty="0">
                <a:latin typeface="Myriad Pro"/>
                <a:cs typeface="Myriad Pro"/>
              </a:rPr>
              <a:t> is one of the major institutions of higher </a:t>
            </a:r>
            <a:r>
              <a:rPr lang="bs-Latn-BA" i="1" dirty="0">
                <a:latin typeface="Myriad Pro"/>
                <a:cs typeface="Myriad Pro"/>
              </a:rPr>
              <a:t>education</a:t>
            </a:r>
            <a:r>
              <a:rPr lang="en-US" i="1" dirty="0">
                <a:latin typeface="Myriad Pro"/>
                <a:cs typeface="Myriad Pro"/>
              </a:rPr>
              <a:t> in Bosnia</a:t>
            </a:r>
            <a:endParaRPr lang="bs-Latn-BA" i="1" dirty="0">
              <a:latin typeface="Myriad Pro"/>
              <a:cs typeface="Myriad Pro"/>
            </a:endParaRPr>
          </a:p>
          <a:p>
            <a:pPr marL="285750" indent="-285750">
              <a:buFont typeface="Arial" panose="020B0604020202020204" pitchFamily="34" charset="0"/>
              <a:buChar char="•"/>
            </a:pPr>
            <a:endParaRPr lang="bs-Latn-BA" i="1" dirty="0">
              <a:latin typeface="Myriad Pro"/>
              <a:cs typeface="Myriad Pro"/>
            </a:endParaRPr>
          </a:p>
          <a:p>
            <a:pPr marL="285750" indent="-285750">
              <a:buFont typeface="Arial" panose="020B0604020202020204" pitchFamily="34" charset="0"/>
              <a:buChar char="•"/>
            </a:pPr>
            <a:r>
              <a:rPr lang="en-US" b="1" i="1" dirty="0">
                <a:latin typeface="Myriad Pro"/>
                <a:cs typeface="Myriad Pro"/>
              </a:rPr>
              <a:t>Faculty of Mining, Geology and Civil Engineering </a:t>
            </a:r>
            <a:r>
              <a:rPr lang="en-US" i="1" dirty="0">
                <a:latin typeface="Myriad Pro"/>
                <a:cs typeface="Myriad Pro"/>
              </a:rPr>
              <a:t>was established as the Faculty of Mining in 1960</a:t>
            </a:r>
            <a:endParaRPr lang="bs-Latn-BA" i="1" dirty="0">
              <a:latin typeface="Myriad Pro"/>
              <a:cs typeface="Myriad Pro"/>
            </a:endParaRPr>
          </a:p>
          <a:p>
            <a:pPr marL="285750" indent="-285750">
              <a:buFont typeface="Arial" panose="020B0604020202020204" pitchFamily="34" charset="0"/>
              <a:buChar char="•"/>
            </a:pPr>
            <a:r>
              <a:rPr lang="bs-Latn-BA" i="1" dirty="0">
                <a:latin typeface="Myriad Pro"/>
                <a:cs typeface="Myriad Pro"/>
              </a:rPr>
              <a:t>1958 first established as Higher Technical School</a:t>
            </a:r>
          </a:p>
          <a:p>
            <a:pPr marL="285750" indent="-285750">
              <a:buFont typeface="Arial" panose="020B0604020202020204" pitchFamily="34" charset="0"/>
              <a:buChar char="•"/>
            </a:pPr>
            <a:r>
              <a:rPr lang="bs-Latn-BA" i="1" dirty="0">
                <a:latin typeface="Myriad Pro"/>
                <a:cs typeface="Myriad Pro"/>
              </a:rPr>
              <a:t>1976 Faculty became </a:t>
            </a:r>
            <a:r>
              <a:rPr lang="en-US" i="1" dirty="0">
                <a:latin typeface="Myriad Pro"/>
                <a:cs typeface="Myriad Pro"/>
              </a:rPr>
              <a:t>a member of the University of Tuzla</a:t>
            </a:r>
            <a:r>
              <a:rPr lang="bs-Latn-BA" i="1" dirty="0">
                <a:latin typeface="Myriad Pro"/>
                <a:cs typeface="Myriad Pro"/>
              </a:rPr>
              <a:t> (u</a:t>
            </a:r>
            <a:r>
              <a:rPr lang="en-US" i="1" dirty="0" err="1">
                <a:latin typeface="Myriad Pro"/>
                <a:cs typeface="Myriad Pro"/>
              </a:rPr>
              <a:t>ntil</a:t>
            </a:r>
            <a:r>
              <a:rPr lang="en-US" i="1" dirty="0">
                <a:latin typeface="Myriad Pro"/>
                <a:cs typeface="Myriad Pro"/>
              </a:rPr>
              <a:t> then</a:t>
            </a:r>
            <a:r>
              <a:rPr lang="bs-Latn-BA" i="1" dirty="0">
                <a:latin typeface="Myriad Pro"/>
                <a:cs typeface="Myriad Pro"/>
              </a:rPr>
              <a:t> </a:t>
            </a:r>
            <a:r>
              <a:rPr lang="en-US" i="1" dirty="0">
                <a:latin typeface="Myriad Pro"/>
                <a:cs typeface="Myriad Pro"/>
              </a:rPr>
              <a:t>was a member of the University of Sarajevo</a:t>
            </a:r>
            <a:r>
              <a:rPr lang="bs-Latn-BA" i="1" dirty="0">
                <a:latin typeface="Myriad Pro"/>
                <a:cs typeface="Myriad Pro"/>
              </a:rPr>
              <a:t>)</a:t>
            </a:r>
            <a:r>
              <a:rPr lang="en-US" i="1" dirty="0">
                <a:latin typeface="Myriad Pro"/>
                <a:cs typeface="Myriad Pro"/>
              </a:rPr>
              <a:t> </a:t>
            </a:r>
            <a:endParaRPr lang="bs-Latn-BA" i="1" dirty="0">
              <a:latin typeface="Myriad Pro"/>
              <a:cs typeface="Myriad Pro"/>
            </a:endParaRPr>
          </a:p>
          <a:p>
            <a:endParaRPr lang="bs-Latn-BA" i="1" dirty="0">
              <a:latin typeface="Myriad Pro"/>
              <a:cs typeface="Myriad Pro"/>
            </a:endParaRPr>
          </a:p>
          <a:p>
            <a:endParaRPr lang="bs-Latn-BA" i="1" dirty="0">
              <a:latin typeface="Myriad Pro"/>
              <a:cs typeface="Myriad Pro"/>
            </a:endParaRPr>
          </a:p>
          <a:p>
            <a:endParaRPr lang="bs-Latn-BA" i="1" dirty="0">
              <a:latin typeface="Myriad Pro"/>
              <a:cs typeface="Myriad Pro"/>
            </a:endParaRPr>
          </a:p>
          <a:p>
            <a:endParaRPr lang="bs-Latn-BA" i="1" dirty="0">
              <a:latin typeface="Myriad Pro"/>
              <a:cs typeface="Myriad Pro"/>
            </a:endParaRPr>
          </a:p>
          <a:p>
            <a:endParaRPr lang="en-US"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20800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1187624" y="1556792"/>
            <a:ext cx="6520988" cy="369332"/>
          </a:xfrm>
          <a:prstGeom prst="rect">
            <a:avLst/>
          </a:prstGeom>
        </p:spPr>
        <p:txBody>
          <a:bodyPr wrap="square">
            <a:spAutoFit/>
          </a:bodyPr>
          <a:lstStyle/>
          <a:p>
            <a:pPr algn="ctr"/>
            <a:r>
              <a:rPr lang="bs-Latn-BA" i="1" dirty="0">
                <a:latin typeface="Myriad Pro"/>
                <a:cs typeface="Myriad Pro"/>
              </a:rPr>
              <a:t>Laboratory for Mineral Processing and Material Testing</a:t>
            </a:r>
            <a:endParaRPr lang="en-US"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5E01AD43-7B80-40B4-B707-D6494EF7F1C3}"/>
              </a:ext>
            </a:extLst>
          </p:cNvPr>
          <p:cNvPicPr>
            <a:picLocks noChangeAspect="1"/>
          </p:cNvPicPr>
          <p:nvPr/>
        </p:nvPicPr>
        <p:blipFill>
          <a:blip r:embed="rId7"/>
          <a:stretch>
            <a:fillRect/>
          </a:stretch>
        </p:blipFill>
        <p:spPr>
          <a:xfrm>
            <a:off x="971600" y="2348880"/>
            <a:ext cx="4593724" cy="3089715"/>
          </a:xfrm>
          <a:prstGeom prst="rect">
            <a:avLst/>
          </a:prstGeom>
        </p:spPr>
      </p:pic>
      <p:pic>
        <p:nvPicPr>
          <p:cNvPr id="6" name="Picture 5">
            <a:extLst>
              <a:ext uri="{FF2B5EF4-FFF2-40B4-BE49-F238E27FC236}">
                <a16:creationId xmlns:a16="http://schemas.microsoft.com/office/drawing/2014/main" id="{3AB68675-5892-4366-95DD-3765967003AE}"/>
              </a:ext>
            </a:extLst>
          </p:cNvPr>
          <p:cNvPicPr>
            <a:picLocks noChangeAspect="1"/>
          </p:cNvPicPr>
          <p:nvPr/>
        </p:nvPicPr>
        <p:blipFill>
          <a:blip r:embed="rId8"/>
          <a:stretch>
            <a:fillRect/>
          </a:stretch>
        </p:blipFill>
        <p:spPr>
          <a:xfrm>
            <a:off x="5868144" y="2276872"/>
            <a:ext cx="2164216" cy="3268192"/>
          </a:xfrm>
          <a:prstGeom prst="rect">
            <a:avLst/>
          </a:prstGeom>
        </p:spPr>
      </p:pic>
    </p:spTree>
    <p:extLst>
      <p:ext uri="{BB962C8B-B14F-4D97-AF65-F5344CB8AC3E}">
        <p14:creationId xmlns:p14="http://schemas.microsoft.com/office/powerpoint/2010/main" val="149243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2020EF6C-ED2F-4E58-92B1-ABB99FAFC929}"/>
              </a:ext>
            </a:extLst>
          </p:cNvPr>
          <p:cNvSpPr/>
          <p:nvPr/>
        </p:nvSpPr>
        <p:spPr>
          <a:xfrm>
            <a:off x="611560" y="1412776"/>
            <a:ext cx="6520988" cy="369332"/>
          </a:xfrm>
          <a:prstGeom prst="rect">
            <a:avLst/>
          </a:prstGeom>
        </p:spPr>
        <p:txBody>
          <a:bodyPr wrap="square">
            <a:spAutoFit/>
          </a:bodyPr>
          <a:lstStyle/>
          <a:p>
            <a:r>
              <a:rPr lang="bs-Latn-BA" i="1" dirty="0">
                <a:latin typeface="Myriad Pro"/>
                <a:cs typeface="Myriad Pro"/>
              </a:rPr>
              <a:t>Laboratory for Geomechanics</a:t>
            </a:r>
            <a:endParaRPr lang="en-US" i="1" dirty="0">
              <a:latin typeface="Myriad Pro"/>
              <a:cs typeface="Myriad Pro"/>
            </a:endParaRPr>
          </a:p>
        </p:txBody>
      </p:sp>
      <p:pic>
        <p:nvPicPr>
          <p:cNvPr id="6" name="Picture 5">
            <a:extLst>
              <a:ext uri="{FF2B5EF4-FFF2-40B4-BE49-F238E27FC236}">
                <a16:creationId xmlns:a16="http://schemas.microsoft.com/office/drawing/2014/main" id="{AE031125-8632-4491-911B-2BBCA661C207}"/>
              </a:ext>
            </a:extLst>
          </p:cNvPr>
          <p:cNvPicPr>
            <a:picLocks noChangeAspect="1"/>
          </p:cNvPicPr>
          <p:nvPr/>
        </p:nvPicPr>
        <p:blipFill>
          <a:blip r:embed="rId7"/>
          <a:stretch>
            <a:fillRect/>
          </a:stretch>
        </p:blipFill>
        <p:spPr>
          <a:xfrm>
            <a:off x="1043608" y="1988840"/>
            <a:ext cx="7779866" cy="3342680"/>
          </a:xfrm>
          <a:prstGeom prst="rect">
            <a:avLst/>
          </a:prstGeom>
        </p:spPr>
      </p:pic>
    </p:spTree>
    <p:extLst>
      <p:ext uri="{BB962C8B-B14F-4D97-AF65-F5344CB8AC3E}">
        <p14:creationId xmlns:p14="http://schemas.microsoft.com/office/powerpoint/2010/main" val="6589085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2020EF6C-ED2F-4E58-92B1-ABB99FAFC929}"/>
              </a:ext>
            </a:extLst>
          </p:cNvPr>
          <p:cNvSpPr/>
          <p:nvPr/>
        </p:nvSpPr>
        <p:spPr>
          <a:xfrm>
            <a:off x="611560" y="1412776"/>
            <a:ext cx="6520988" cy="646331"/>
          </a:xfrm>
          <a:prstGeom prst="rect">
            <a:avLst/>
          </a:prstGeom>
        </p:spPr>
        <p:txBody>
          <a:bodyPr wrap="square">
            <a:spAutoFit/>
          </a:bodyPr>
          <a:lstStyle/>
          <a:p>
            <a:pPr algn="ctr"/>
            <a:r>
              <a:rPr lang="en-US" i="1" dirty="0">
                <a:latin typeface="Myriad Pro"/>
                <a:cs typeface="Myriad Pro"/>
              </a:rPr>
              <a:t>Laboratory for Applied Geophysics, Seismic Survey and Non-destructive Testing of Structures</a:t>
            </a:r>
          </a:p>
        </p:txBody>
      </p:sp>
      <p:pic>
        <p:nvPicPr>
          <p:cNvPr id="3" name="Picture 2">
            <a:extLst>
              <a:ext uri="{FF2B5EF4-FFF2-40B4-BE49-F238E27FC236}">
                <a16:creationId xmlns:a16="http://schemas.microsoft.com/office/drawing/2014/main" id="{7647F17E-4A93-4091-AF57-C9EFB75383E1}"/>
              </a:ext>
            </a:extLst>
          </p:cNvPr>
          <p:cNvPicPr>
            <a:picLocks noChangeAspect="1"/>
          </p:cNvPicPr>
          <p:nvPr/>
        </p:nvPicPr>
        <p:blipFill>
          <a:blip r:embed="rId7"/>
          <a:stretch>
            <a:fillRect/>
          </a:stretch>
        </p:blipFill>
        <p:spPr>
          <a:xfrm>
            <a:off x="611560" y="2348880"/>
            <a:ext cx="4019220" cy="2676198"/>
          </a:xfrm>
          <a:prstGeom prst="rect">
            <a:avLst/>
          </a:prstGeom>
        </p:spPr>
      </p:pic>
      <p:pic>
        <p:nvPicPr>
          <p:cNvPr id="4" name="Picture 3">
            <a:extLst>
              <a:ext uri="{FF2B5EF4-FFF2-40B4-BE49-F238E27FC236}">
                <a16:creationId xmlns:a16="http://schemas.microsoft.com/office/drawing/2014/main" id="{66BDF1CD-8A93-4AAB-8AC7-59CD17A825F0}"/>
              </a:ext>
            </a:extLst>
          </p:cNvPr>
          <p:cNvPicPr>
            <a:picLocks noChangeAspect="1"/>
          </p:cNvPicPr>
          <p:nvPr/>
        </p:nvPicPr>
        <p:blipFill rotWithShape="1">
          <a:blip r:embed="rId8"/>
          <a:srcRect l="28783" t="12325"/>
          <a:stretch/>
        </p:blipFill>
        <p:spPr>
          <a:xfrm>
            <a:off x="4860032" y="2060848"/>
            <a:ext cx="4078375" cy="3344962"/>
          </a:xfrm>
          <a:prstGeom prst="rect">
            <a:avLst/>
          </a:prstGeom>
        </p:spPr>
      </p:pic>
    </p:spTree>
    <p:extLst>
      <p:ext uri="{BB962C8B-B14F-4D97-AF65-F5344CB8AC3E}">
        <p14:creationId xmlns:p14="http://schemas.microsoft.com/office/powerpoint/2010/main" val="13126149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9600" y="4724400"/>
            <a:ext cx="546100" cy="304800"/>
          </a:xfrm>
          <a:prstGeom prst="rect">
            <a:avLst/>
          </a:prstGeom>
        </p:spPr>
      </p:pic>
      <p:pic>
        <p:nvPicPr>
          <p:cNvPr id="17" name="Picture 16"/>
          <p:cNvPicPr>
            <a:picLocks noChangeAspect="1"/>
          </p:cNvPicPr>
          <p:nvPr/>
        </p:nvPicPr>
        <p:blipFill>
          <a:blip r:embed="rId2"/>
          <a:stretch>
            <a:fillRect/>
          </a:stretch>
        </p:blipFill>
        <p:spPr>
          <a:xfrm>
            <a:off x="609600" y="4114800"/>
            <a:ext cx="546100" cy="304800"/>
          </a:xfrm>
          <a:prstGeom prst="rect">
            <a:avLst/>
          </a:prstGeom>
        </p:spPr>
      </p:pic>
      <p:sp>
        <p:nvSpPr>
          <p:cNvPr id="19" name="Rectangle 18"/>
          <p:cNvSpPr/>
          <p:nvPr/>
        </p:nvSpPr>
        <p:spPr>
          <a:xfrm>
            <a:off x="5364088" y="548680"/>
            <a:ext cx="2023311" cy="461665"/>
          </a:xfrm>
          <a:prstGeom prst="rect">
            <a:avLst/>
          </a:prstGeom>
        </p:spPr>
        <p:txBody>
          <a:bodyPr wrap="none">
            <a:spAutoFit/>
          </a:bodyPr>
          <a:lstStyle/>
          <a:p>
            <a:r>
              <a:rPr lang="bs-Latn-BA" sz="2400" b="1" i="1" dirty="0">
                <a:latin typeface="Myriad Pro"/>
                <a:cs typeface="Myriad Pro"/>
              </a:rPr>
              <a:t>Our students</a:t>
            </a:r>
            <a:endParaRPr lang="en-US" sz="2400" b="1" i="1" dirty="0">
              <a:latin typeface="Myriad Pro"/>
              <a:cs typeface="Myriad Pro"/>
            </a:endParaRPr>
          </a:p>
        </p:txBody>
      </p:sp>
      <p:pic>
        <p:nvPicPr>
          <p:cNvPr id="20" name="Picture 19"/>
          <p:cNvPicPr>
            <a:picLocks noChangeAspect="1"/>
          </p:cNvPicPr>
          <p:nvPr/>
        </p:nvPicPr>
        <p:blipFill>
          <a:blip r:embed="rId3"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5EAC24A-1A7E-4BA1-8A4B-0D1A9154A4A9}"/>
              </a:ext>
            </a:extLst>
          </p:cNvPr>
          <p:cNvPicPr>
            <a:picLocks noChangeAspect="1"/>
          </p:cNvPicPr>
          <p:nvPr/>
        </p:nvPicPr>
        <p:blipFill>
          <a:blip r:embed="rId6"/>
          <a:stretch>
            <a:fillRect/>
          </a:stretch>
        </p:blipFill>
        <p:spPr>
          <a:xfrm>
            <a:off x="4427984" y="1484784"/>
            <a:ext cx="4428553" cy="2492674"/>
          </a:xfrm>
          <a:prstGeom prst="rect">
            <a:avLst/>
          </a:prstGeom>
        </p:spPr>
      </p:pic>
      <p:pic>
        <p:nvPicPr>
          <p:cNvPr id="4" name="Picture 3">
            <a:extLst>
              <a:ext uri="{FF2B5EF4-FFF2-40B4-BE49-F238E27FC236}">
                <a16:creationId xmlns:a16="http://schemas.microsoft.com/office/drawing/2014/main" id="{E1C22B18-FC5F-4044-B7BE-B0AAC6740929}"/>
              </a:ext>
            </a:extLst>
          </p:cNvPr>
          <p:cNvPicPr>
            <a:picLocks noChangeAspect="1"/>
          </p:cNvPicPr>
          <p:nvPr/>
        </p:nvPicPr>
        <p:blipFill>
          <a:blip r:embed="rId7"/>
          <a:stretch>
            <a:fillRect/>
          </a:stretch>
        </p:blipFill>
        <p:spPr>
          <a:xfrm>
            <a:off x="395536" y="836712"/>
            <a:ext cx="3463928" cy="2598961"/>
          </a:xfrm>
          <a:prstGeom prst="rect">
            <a:avLst/>
          </a:prstGeom>
        </p:spPr>
      </p:pic>
      <p:pic>
        <p:nvPicPr>
          <p:cNvPr id="5" name="Picture 4">
            <a:extLst>
              <a:ext uri="{FF2B5EF4-FFF2-40B4-BE49-F238E27FC236}">
                <a16:creationId xmlns:a16="http://schemas.microsoft.com/office/drawing/2014/main" id="{95224D2E-7275-4A65-A58F-1832CED71651}"/>
              </a:ext>
            </a:extLst>
          </p:cNvPr>
          <p:cNvPicPr>
            <a:picLocks noChangeAspect="1"/>
          </p:cNvPicPr>
          <p:nvPr/>
        </p:nvPicPr>
        <p:blipFill>
          <a:blip r:embed="rId8"/>
          <a:stretch>
            <a:fillRect/>
          </a:stretch>
        </p:blipFill>
        <p:spPr>
          <a:xfrm>
            <a:off x="467544" y="3501008"/>
            <a:ext cx="3704567" cy="2220851"/>
          </a:xfrm>
          <a:prstGeom prst="rect">
            <a:avLst/>
          </a:prstGeom>
        </p:spPr>
      </p:pic>
      <p:pic>
        <p:nvPicPr>
          <p:cNvPr id="6" name="Picture 5">
            <a:extLst>
              <a:ext uri="{FF2B5EF4-FFF2-40B4-BE49-F238E27FC236}">
                <a16:creationId xmlns:a16="http://schemas.microsoft.com/office/drawing/2014/main" id="{0B964B4E-316B-40FC-92FE-70EB4531B2F7}"/>
              </a:ext>
            </a:extLst>
          </p:cNvPr>
          <p:cNvPicPr>
            <a:picLocks noChangeAspect="1"/>
          </p:cNvPicPr>
          <p:nvPr/>
        </p:nvPicPr>
        <p:blipFill rotWithShape="1">
          <a:blip r:embed="rId9"/>
          <a:srcRect b="30331"/>
          <a:stretch/>
        </p:blipFill>
        <p:spPr>
          <a:xfrm>
            <a:off x="4644008" y="3933056"/>
            <a:ext cx="3701089" cy="1938369"/>
          </a:xfrm>
          <a:prstGeom prst="rect">
            <a:avLst/>
          </a:prstGeom>
        </p:spPr>
      </p:pic>
    </p:spTree>
    <p:extLst>
      <p:ext uri="{BB962C8B-B14F-4D97-AF65-F5344CB8AC3E}">
        <p14:creationId xmlns:p14="http://schemas.microsoft.com/office/powerpoint/2010/main" val="1046316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9600" y="4724400"/>
            <a:ext cx="546100" cy="304800"/>
          </a:xfrm>
          <a:prstGeom prst="rect">
            <a:avLst/>
          </a:prstGeom>
        </p:spPr>
      </p:pic>
      <p:pic>
        <p:nvPicPr>
          <p:cNvPr id="17" name="Picture 16"/>
          <p:cNvPicPr>
            <a:picLocks noChangeAspect="1"/>
          </p:cNvPicPr>
          <p:nvPr/>
        </p:nvPicPr>
        <p:blipFill>
          <a:blip r:embed="rId2"/>
          <a:stretch>
            <a:fillRect/>
          </a:stretch>
        </p:blipFill>
        <p:spPr>
          <a:xfrm>
            <a:off x="609600" y="4114800"/>
            <a:ext cx="546100" cy="304800"/>
          </a:xfrm>
          <a:prstGeom prst="rect">
            <a:avLst/>
          </a:prstGeom>
        </p:spPr>
      </p:pic>
      <p:sp>
        <p:nvSpPr>
          <p:cNvPr id="19" name="Rectangle 18"/>
          <p:cNvSpPr/>
          <p:nvPr/>
        </p:nvSpPr>
        <p:spPr>
          <a:xfrm>
            <a:off x="395536" y="1412776"/>
            <a:ext cx="3960440" cy="1846659"/>
          </a:xfrm>
          <a:prstGeom prst="rect">
            <a:avLst/>
          </a:prstGeom>
        </p:spPr>
        <p:txBody>
          <a:bodyPr wrap="square">
            <a:spAutoFit/>
          </a:bodyPr>
          <a:lstStyle/>
          <a:p>
            <a:pPr algn="ctr"/>
            <a:r>
              <a:rPr lang="bs-Latn-BA" sz="2400" b="1" i="1" dirty="0">
                <a:latin typeface="Myriad Pro"/>
                <a:cs typeface="Myriad Pro"/>
              </a:rPr>
              <a:t>Our students</a:t>
            </a:r>
          </a:p>
          <a:p>
            <a:pPr algn="ctr"/>
            <a:endParaRPr lang="bs-Latn-BA" b="1" i="1" dirty="0">
              <a:latin typeface="Myriad Pro"/>
              <a:cs typeface="Myriad Pro"/>
            </a:endParaRPr>
          </a:p>
          <a:p>
            <a:pPr algn="ctr"/>
            <a:r>
              <a:rPr lang="en-US" i="1" dirty="0">
                <a:latin typeface="Myriad Pro"/>
                <a:cs typeface="Myriad Pro"/>
              </a:rPr>
              <a:t>EADRCC consequence management field exercise </a:t>
            </a:r>
            <a:endParaRPr lang="bs-Latn-BA" i="1" dirty="0">
              <a:latin typeface="Myriad Pro"/>
              <a:cs typeface="Myriad Pro"/>
            </a:endParaRPr>
          </a:p>
          <a:p>
            <a:pPr algn="ctr"/>
            <a:r>
              <a:rPr lang="en-US" i="1" dirty="0">
                <a:latin typeface="Myriad Pro"/>
                <a:cs typeface="Myriad Pro"/>
              </a:rPr>
              <a:t>''BOSNA I HERCEGOVINA 2017''</a:t>
            </a:r>
            <a:endParaRPr lang="bs-Latn-BA" i="1" dirty="0">
              <a:latin typeface="Myriad Pro"/>
              <a:cs typeface="Myriad Pro"/>
            </a:endParaRPr>
          </a:p>
          <a:p>
            <a:pPr algn="ctr"/>
            <a:endParaRPr lang="bs-Latn-BA" i="1" dirty="0">
              <a:latin typeface="Myriad Pro"/>
              <a:cs typeface="Myriad Pro"/>
            </a:endParaRPr>
          </a:p>
        </p:txBody>
      </p:sp>
      <p:pic>
        <p:nvPicPr>
          <p:cNvPr id="20" name="Picture 19"/>
          <p:cNvPicPr>
            <a:picLocks noChangeAspect="1"/>
          </p:cNvPicPr>
          <p:nvPr/>
        </p:nvPicPr>
        <p:blipFill>
          <a:blip r:embed="rId3"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09716D8D-3891-4468-B7B0-358A906752AB}"/>
              </a:ext>
            </a:extLst>
          </p:cNvPr>
          <p:cNvPicPr>
            <a:picLocks noChangeAspect="1"/>
          </p:cNvPicPr>
          <p:nvPr/>
        </p:nvPicPr>
        <p:blipFill rotWithShape="1">
          <a:blip r:embed="rId6"/>
          <a:srcRect l="8509" t="27762" b="19087"/>
          <a:stretch/>
        </p:blipFill>
        <p:spPr>
          <a:xfrm>
            <a:off x="179512" y="3356992"/>
            <a:ext cx="5926085" cy="2582019"/>
          </a:xfrm>
          <a:prstGeom prst="rect">
            <a:avLst/>
          </a:prstGeom>
        </p:spPr>
      </p:pic>
      <p:pic>
        <p:nvPicPr>
          <p:cNvPr id="5" name="Picture 4">
            <a:extLst>
              <a:ext uri="{FF2B5EF4-FFF2-40B4-BE49-F238E27FC236}">
                <a16:creationId xmlns:a16="http://schemas.microsoft.com/office/drawing/2014/main" id="{F630D3B3-5188-4C53-8608-428960C7501E}"/>
              </a:ext>
            </a:extLst>
          </p:cNvPr>
          <p:cNvPicPr>
            <a:picLocks noChangeAspect="1"/>
          </p:cNvPicPr>
          <p:nvPr/>
        </p:nvPicPr>
        <p:blipFill>
          <a:blip r:embed="rId7"/>
          <a:stretch>
            <a:fillRect/>
          </a:stretch>
        </p:blipFill>
        <p:spPr>
          <a:xfrm>
            <a:off x="4944549" y="1484784"/>
            <a:ext cx="4091947" cy="3068960"/>
          </a:xfrm>
          <a:prstGeom prst="rect">
            <a:avLst/>
          </a:prstGeom>
        </p:spPr>
      </p:pic>
    </p:spTree>
    <p:extLst>
      <p:ext uri="{BB962C8B-B14F-4D97-AF65-F5344CB8AC3E}">
        <p14:creationId xmlns:p14="http://schemas.microsoft.com/office/powerpoint/2010/main" val="1331253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object 5"/>
          <p:cNvSpPr txBox="1"/>
          <p:nvPr/>
        </p:nvSpPr>
        <p:spPr>
          <a:xfrm>
            <a:off x="2472199" y="4599303"/>
            <a:ext cx="4199474" cy="1261884"/>
          </a:xfrm>
          <a:prstGeom prst="rect">
            <a:avLst/>
          </a:prstGeom>
        </p:spPr>
        <p:txBody>
          <a:bodyPr vert="horz" wrap="square" lIns="0" tIns="0" rIns="0" bIns="0" rtlCol="0">
            <a:spAutoFit/>
          </a:bodyPr>
          <a:lstStyle/>
          <a:p>
            <a:pPr algn="ctr">
              <a:lnSpc>
                <a:spcPct val="100000"/>
              </a:lnSpc>
            </a:pPr>
            <a:r>
              <a:rPr lang="en-GB" sz="3200" dirty="0">
                <a:latin typeface="Myriad Pro"/>
                <a:cs typeface="Myriad Pro"/>
              </a:rPr>
              <a:t>Thank you </a:t>
            </a:r>
          </a:p>
          <a:p>
            <a:pPr algn="ctr">
              <a:lnSpc>
                <a:spcPct val="100000"/>
              </a:lnSpc>
            </a:pPr>
            <a:r>
              <a:rPr lang="en-GB" sz="3200" dirty="0">
                <a:latin typeface="Myriad Pro"/>
                <a:cs typeface="Myriad Pro"/>
              </a:rPr>
              <a:t>for your attention</a:t>
            </a:r>
          </a:p>
          <a:p>
            <a:pPr algn="ctr"/>
            <a:r>
              <a:rPr lang="bs-Latn-BA" i="1" dirty="0">
                <a:latin typeface="Myriad Pro"/>
                <a:cs typeface="Myriad Pro"/>
              </a:rPr>
              <a:t>edisa.nukic</a:t>
            </a:r>
            <a:r>
              <a:rPr lang="bs-Latn-BA" i="1" dirty="0">
                <a:latin typeface="Times New Roman"/>
                <a:cs typeface="Times New Roman"/>
              </a:rPr>
              <a:t>@</a:t>
            </a:r>
            <a:r>
              <a:rPr lang="bs-Latn-BA" i="1" dirty="0">
                <a:latin typeface="Myriad Pro"/>
                <a:cs typeface="Myriad Pro"/>
              </a:rPr>
              <a:t>untz.ba</a:t>
            </a:r>
          </a:p>
        </p:txBody>
      </p:sp>
      <p:sp>
        <p:nvSpPr>
          <p:cNvPr id="6" name="object 6"/>
          <p:cNvSpPr/>
          <p:nvPr/>
        </p:nvSpPr>
        <p:spPr>
          <a:xfrm>
            <a:off x="6350" y="6246812"/>
            <a:ext cx="9144000" cy="611188"/>
          </a:xfrm>
          <a:custGeom>
            <a:avLst/>
            <a:gdLst/>
            <a:ahLst/>
            <a:cxnLst/>
            <a:rect l="l" t="t" r="r" b="b"/>
            <a:pathLst>
              <a:path w="9144000" h="584200">
                <a:moveTo>
                  <a:pt x="0" y="584200"/>
                </a:moveTo>
                <a:lnTo>
                  <a:pt x="9144000" y="584200"/>
                </a:lnTo>
                <a:lnTo>
                  <a:pt x="9144000" y="0"/>
                </a:lnTo>
                <a:lnTo>
                  <a:pt x="0" y="0"/>
                </a:lnTo>
                <a:lnTo>
                  <a:pt x="0" y="584200"/>
                </a:lnTo>
                <a:close/>
              </a:path>
            </a:pathLst>
          </a:custGeom>
          <a:solidFill>
            <a:srgbClr val="FFFFFF"/>
          </a:solidFill>
        </p:spPr>
        <p:txBody>
          <a:bodyPr wrap="square" lIns="0" tIns="0" rIns="0" bIns="0" rtlCol="0"/>
          <a:lstStyle/>
          <a:p>
            <a:pPr algn="ctr">
              <a:lnSpc>
                <a:spcPct val="150000"/>
              </a:lnSpc>
            </a:pPr>
            <a:r>
              <a:rPr lang="en-US" sz="2400" b="1" dirty="0">
                <a:solidFill>
                  <a:srgbClr val="000000"/>
                </a:solidFill>
                <a:latin typeface="Helvetica Neue"/>
                <a:cs typeface="Helvetica Neue"/>
              </a:rPr>
              <a:t>K</a:t>
            </a:r>
            <a:r>
              <a:rPr lang="en-US" sz="2400" b="1" dirty="0">
                <a:solidFill>
                  <a:schemeClr val="bg1">
                    <a:lumMod val="50000"/>
                  </a:schemeClr>
                </a:solidFill>
                <a:latin typeface="Helvetica Neue"/>
                <a:cs typeface="Helvetica Neue"/>
              </a:rPr>
              <a:t>nowledge</a:t>
            </a:r>
            <a:r>
              <a:rPr lang="en-US" sz="2400" b="1" dirty="0">
                <a:latin typeface="Helvetica Neue"/>
                <a:cs typeface="Helvetica Neue"/>
              </a:rPr>
              <a:t> </a:t>
            </a:r>
            <a:r>
              <a:rPr lang="en-US" sz="2400" b="1" dirty="0" err="1">
                <a:latin typeface="Helvetica Neue"/>
                <a:cs typeface="Helvetica Neue"/>
              </a:rPr>
              <a:t>FO</a:t>
            </a:r>
            <a:r>
              <a:rPr lang="en-US" sz="2400" b="1" dirty="0" err="1">
                <a:solidFill>
                  <a:srgbClr val="7F7F7F"/>
                </a:solidFill>
                <a:latin typeface="Helvetica Neue"/>
                <a:cs typeface="Helvetica Neue"/>
              </a:rPr>
              <a:t>r</a:t>
            </a:r>
            <a:r>
              <a:rPr lang="en-US" sz="2400" b="1" dirty="0">
                <a:solidFill>
                  <a:srgbClr val="7F7F7F"/>
                </a:solidFill>
                <a:latin typeface="Helvetica Neue"/>
                <a:cs typeface="Helvetica Neue"/>
              </a:rPr>
              <a:t> </a:t>
            </a:r>
            <a:r>
              <a:rPr lang="en-US" sz="2400" b="1" dirty="0">
                <a:solidFill>
                  <a:srgbClr val="000000"/>
                </a:solidFill>
                <a:latin typeface="Helvetica Neue"/>
                <a:cs typeface="Helvetica Neue"/>
              </a:rPr>
              <a:t>R</a:t>
            </a:r>
            <a:r>
              <a:rPr lang="en-US" sz="2400" b="1" dirty="0">
                <a:solidFill>
                  <a:srgbClr val="7F7F7F"/>
                </a:solidFill>
                <a:latin typeface="Helvetica Neue"/>
                <a:cs typeface="Helvetica Neue"/>
              </a:rPr>
              <a:t>esilient</a:t>
            </a:r>
            <a:r>
              <a:rPr lang="en-US" sz="2400" b="1" dirty="0">
                <a:latin typeface="Helvetica Neue"/>
                <a:cs typeface="Helvetica Neue"/>
              </a:rPr>
              <a:t> </a:t>
            </a:r>
            <a:r>
              <a:rPr lang="en-US" sz="2400" b="1" dirty="0" err="1">
                <a:solidFill>
                  <a:srgbClr val="7F7F7F"/>
                </a:solidFill>
                <a:latin typeface="Helvetica Neue"/>
                <a:cs typeface="Helvetica Neue"/>
              </a:rPr>
              <a:t>so</a:t>
            </a:r>
            <a:r>
              <a:rPr lang="en-US" sz="2400" b="1" dirty="0" err="1">
                <a:solidFill>
                  <a:srgbClr val="000000"/>
                </a:solidFill>
                <a:latin typeface="Helvetica Neue"/>
                <a:cs typeface="Helvetica Neue"/>
              </a:rPr>
              <a:t>C</a:t>
            </a:r>
            <a:r>
              <a:rPr lang="en-US" sz="2400" b="1" dirty="0" err="1">
                <a:solidFill>
                  <a:srgbClr val="7F7F7F"/>
                </a:solidFill>
                <a:latin typeface="Helvetica Neue"/>
                <a:cs typeface="Helvetica Neue"/>
              </a:rPr>
              <a:t>i</a:t>
            </a:r>
            <a:r>
              <a:rPr lang="en-US" sz="2400" b="1" dirty="0" err="1">
                <a:solidFill>
                  <a:srgbClr val="000000"/>
                </a:solidFill>
                <a:latin typeface="Helvetica Neue"/>
                <a:cs typeface="Helvetica Neue"/>
              </a:rPr>
              <a:t>E</a:t>
            </a:r>
            <a:r>
              <a:rPr lang="en-US" sz="2400" b="1" dirty="0" err="1">
                <a:solidFill>
                  <a:srgbClr val="7F7F7F"/>
                </a:solidFill>
                <a:latin typeface="Helvetica Neue"/>
                <a:cs typeface="Helvetica Neue"/>
              </a:rPr>
              <a:t>ty</a:t>
            </a:r>
            <a:endParaRPr lang="en-US" sz="2400" b="1" dirty="0">
              <a:solidFill>
                <a:srgbClr val="7F7F7F"/>
              </a:solidFill>
              <a:latin typeface="Helvetica Neue"/>
              <a:cs typeface="Helvetica Neue"/>
            </a:endParaRPr>
          </a:p>
        </p:txBody>
      </p:sp>
    </p:spTree>
    <p:extLst>
      <p:ext uri="{BB962C8B-B14F-4D97-AF65-F5344CB8AC3E}">
        <p14:creationId xmlns:p14="http://schemas.microsoft.com/office/powerpoint/2010/main" val="3912903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827584" y="1391865"/>
            <a:ext cx="7200800" cy="3693319"/>
          </a:xfrm>
          <a:prstGeom prst="rect">
            <a:avLst/>
          </a:prstGeom>
        </p:spPr>
        <p:txBody>
          <a:bodyPr wrap="square">
            <a:spAutoFit/>
          </a:bodyPr>
          <a:lstStyle/>
          <a:p>
            <a:r>
              <a:rPr lang="bs-Latn-BA" b="1" i="1" dirty="0">
                <a:latin typeface="Myriad Pro"/>
                <a:cs typeface="Myriad Pro"/>
              </a:rPr>
              <a:t>Edisa Nukic</a:t>
            </a:r>
          </a:p>
          <a:p>
            <a:r>
              <a:rPr lang="bs-Latn-BA" b="1" i="1" dirty="0">
                <a:latin typeface="Myriad Pro"/>
                <a:cs typeface="Myriad Pro"/>
              </a:rPr>
              <a:t>Fields of interest / Teaching:</a:t>
            </a:r>
          </a:p>
          <a:p>
            <a:endParaRPr lang="bs-Latn-BA" i="1" dirty="0">
              <a:latin typeface="Myriad Pro"/>
              <a:cs typeface="Myriad Pro"/>
            </a:endParaRPr>
          </a:p>
          <a:p>
            <a:pPr marL="285750" indent="-285750">
              <a:buFont typeface="Arial" panose="020B0604020202020204" pitchFamily="34" charset="0"/>
              <a:buChar char="•"/>
            </a:pPr>
            <a:r>
              <a:rPr lang="bs-Latn-BA" i="1" dirty="0">
                <a:latin typeface="Myriad Pro"/>
                <a:cs typeface="Myriad Pro"/>
              </a:rPr>
              <a:t>Fire safety</a:t>
            </a:r>
          </a:p>
          <a:p>
            <a:pPr marL="285750" indent="-285750">
              <a:buFont typeface="Arial" panose="020B0604020202020204" pitchFamily="34" charset="0"/>
              <a:buChar char="•"/>
            </a:pPr>
            <a:r>
              <a:rPr lang="bs-Latn-BA" i="1" dirty="0">
                <a:latin typeface="Myriad Pro"/>
                <a:cs typeface="Myriad Pro"/>
              </a:rPr>
              <a:t>Coal mine safety</a:t>
            </a:r>
          </a:p>
          <a:p>
            <a:pPr marL="285750" indent="-285750">
              <a:buFont typeface="Arial" panose="020B0604020202020204" pitchFamily="34" charset="0"/>
              <a:buChar char="•"/>
            </a:pPr>
            <a:r>
              <a:rPr lang="bs-Latn-BA" i="1" dirty="0">
                <a:latin typeface="Myriad Pro"/>
                <a:cs typeface="Myriad Pro"/>
              </a:rPr>
              <a:t>Ergonomics</a:t>
            </a:r>
          </a:p>
          <a:p>
            <a:pPr marL="285750" indent="-285750">
              <a:buFont typeface="Arial" panose="020B0604020202020204" pitchFamily="34" charset="0"/>
              <a:buChar char="•"/>
            </a:pPr>
            <a:r>
              <a:rPr lang="bs-Latn-BA" i="1" dirty="0">
                <a:latin typeface="Myriad Pro"/>
                <a:cs typeface="Myriad Pro"/>
              </a:rPr>
              <a:t>Civil protection  </a:t>
            </a:r>
          </a:p>
          <a:p>
            <a:pPr marL="285750" indent="-285750">
              <a:buFont typeface="Arial" panose="020B0604020202020204" pitchFamily="34" charset="0"/>
              <a:buChar char="•"/>
            </a:pPr>
            <a:endParaRPr lang="bs-Latn-BA" i="1" dirty="0">
              <a:latin typeface="Myriad Pro"/>
              <a:cs typeface="Myriad Pro"/>
            </a:endParaRPr>
          </a:p>
          <a:p>
            <a:pPr marL="285750" indent="-285750">
              <a:buFont typeface="Arial" panose="020B0604020202020204" pitchFamily="34" charset="0"/>
              <a:buChar char="•"/>
            </a:pPr>
            <a:endParaRPr lang="bs-Latn-BA" i="1" dirty="0">
              <a:latin typeface="Myriad Pro"/>
              <a:cs typeface="Myriad Pro"/>
            </a:endParaRPr>
          </a:p>
          <a:p>
            <a:pPr marL="285750" indent="-285750">
              <a:buFont typeface="Arial" panose="020B0604020202020204" pitchFamily="34" charset="0"/>
              <a:buChar char="•"/>
            </a:pPr>
            <a:r>
              <a:rPr lang="bs-Latn-BA" i="1" dirty="0">
                <a:latin typeface="Myriad Pro"/>
                <a:cs typeface="Myriad Pro"/>
              </a:rPr>
              <a:t>Master thessis: „</a:t>
            </a:r>
            <a:r>
              <a:rPr lang="en-US" i="1" dirty="0">
                <a:latin typeface="Myriad Pro"/>
                <a:cs typeface="Myriad Pro"/>
              </a:rPr>
              <a:t>Risk assessment and crisis situations management in road</a:t>
            </a:r>
            <a:r>
              <a:rPr lang="bs-Latn-BA" i="1" dirty="0">
                <a:latin typeface="Myriad Pro"/>
                <a:cs typeface="Myriad Pro"/>
              </a:rPr>
              <a:t>-</a:t>
            </a:r>
            <a:r>
              <a:rPr lang="en-US" i="1" dirty="0">
                <a:latin typeface="Myriad Pro"/>
                <a:cs typeface="Myriad Pro"/>
              </a:rPr>
              <a:t>tunnel fires in FB&amp;H</a:t>
            </a:r>
            <a:r>
              <a:rPr lang="bs-Latn-BA" i="1" dirty="0">
                <a:latin typeface="Myriad Pro"/>
                <a:cs typeface="Myriad Pro"/>
              </a:rPr>
              <a:t>“  </a:t>
            </a:r>
          </a:p>
          <a:p>
            <a:pPr marL="285750" indent="-285750">
              <a:buFont typeface="Arial" panose="020B0604020202020204" pitchFamily="34" charset="0"/>
              <a:buChar char="•"/>
            </a:pPr>
            <a:r>
              <a:rPr lang="bs-Latn-BA" i="1" dirty="0">
                <a:latin typeface="Myriad Pro"/>
                <a:cs typeface="Myriad Pro"/>
              </a:rPr>
              <a:t>PhD thessis: „</a:t>
            </a:r>
            <a:r>
              <a:rPr lang="en-US" i="1" dirty="0">
                <a:latin typeface="Myriad Pro"/>
                <a:cs typeface="Myriad Pro"/>
              </a:rPr>
              <a:t>Risk assessment of ventilation failure in coal mine isolated areas</a:t>
            </a:r>
            <a:r>
              <a:rPr lang="bs-Latn-BA" i="1" dirty="0">
                <a:latin typeface="Myriad Pro"/>
                <a:cs typeface="Myriad Pro"/>
              </a:rPr>
              <a:t>“</a:t>
            </a:r>
            <a:endParaRPr lang="en-US"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976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899592" y="1484784"/>
            <a:ext cx="6898238" cy="3416320"/>
          </a:xfrm>
          <a:prstGeom prst="rect">
            <a:avLst/>
          </a:prstGeom>
        </p:spPr>
        <p:txBody>
          <a:bodyPr wrap="square">
            <a:spAutoFit/>
          </a:bodyPr>
          <a:lstStyle/>
          <a:p>
            <a:r>
              <a:rPr lang="bs-Latn-BA" b="1" i="1" dirty="0">
                <a:latin typeface="Myriad Pro"/>
                <a:cs typeface="Myriad Pro"/>
              </a:rPr>
              <a:t>Membersip:</a:t>
            </a:r>
          </a:p>
          <a:p>
            <a:endParaRPr lang="bs-Latn-BA" i="1" dirty="0">
              <a:latin typeface="Myriad Pro"/>
              <a:cs typeface="Myriad Pro"/>
            </a:endParaRPr>
          </a:p>
          <a:p>
            <a:pPr marL="342900" indent="-342900">
              <a:buFont typeface="+mj-lt"/>
              <a:buAutoNum type="arabicPeriod"/>
            </a:pPr>
            <a:r>
              <a:rPr lang="en-US" i="1" dirty="0">
                <a:latin typeface="Myriad Pro"/>
                <a:cs typeface="Myriad Pro"/>
              </a:rPr>
              <a:t>Geotechnical Society of Bosnia and Herzegovina</a:t>
            </a:r>
            <a:endParaRPr lang="bs-Latn-BA" i="1" dirty="0">
              <a:latin typeface="Myriad Pro"/>
              <a:cs typeface="Myriad Pro"/>
            </a:endParaRPr>
          </a:p>
          <a:p>
            <a:pPr marL="342900" indent="-342900">
              <a:buFont typeface="+mj-lt"/>
              <a:buAutoNum type="arabicPeriod"/>
            </a:pPr>
            <a:r>
              <a:rPr lang="en-US" i="1" dirty="0" err="1">
                <a:latin typeface="Myriad Pro"/>
                <a:cs typeface="Myriad Pro"/>
              </a:rPr>
              <a:t>AtEx</a:t>
            </a:r>
            <a:r>
              <a:rPr lang="en-US" i="1" dirty="0">
                <a:latin typeface="Myriad Pro"/>
                <a:cs typeface="Myriad Pro"/>
              </a:rPr>
              <a:t> Tuzla, Association for Explosion Protection and Safety in the Working and Living Environment</a:t>
            </a:r>
            <a:endParaRPr lang="bs-Latn-BA" i="1" dirty="0">
              <a:latin typeface="Myriad Pro"/>
              <a:cs typeface="Myriad Pro"/>
            </a:endParaRPr>
          </a:p>
          <a:p>
            <a:pPr marL="342900" indent="-342900">
              <a:buFont typeface="+mj-lt"/>
              <a:buAutoNum type="arabicPeriod"/>
            </a:pPr>
            <a:endParaRPr lang="bs-Latn-BA" i="1" dirty="0">
              <a:latin typeface="Myriad Pro"/>
              <a:cs typeface="Myriad Pro"/>
            </a:endParaRPr>
          </a:p>
          <a:p>
            <a:pPr marL="342900" indent="-342900">
              <a:buFont typeface="+mj-lt"/>
              <a:buAutoNum type="arabicPeriod"/>
            </a:pPr>
            <a:endParaRPr lang="bs-Latn-BA" i="1" dirty="0">
              <a:latin typeface="Myriad Pro"/>
              <a:cs typeface="Myriad Pro"/>
            </a:endParaRPr>
          </a:p>
          <a:p>
            <a:r>
              <a:rPr lang="bs-Latn-BA" b="1" i="1" dirty="0">
                <a:latin typeface="Myriad Pro"/>
                <a:cs typeface="Myriad Pro"/>
              </a:rPr>
              <a:t>Publications:</a:t>
            </a:r>
          </a:p>
          <a:p>
            <a:r>
              <a:rPr lang="bs-Latn-BA" i="1" dirty="0">
                <a:latin typeface="Myriad Pro"/>
                <a:cs typeface="Myriad Pro"/>
              </a:rPr>
              <a:t>- </a:t>
            </a:r>
            <a:r>
              <a:rPr lang="en-US" i="1" dirty="0">
                <a:latin typeface="Myriad Pro"/>
                <a:cs typeface="Myriad Pro"/>
              </a:rPr>
              <a:t>"Forensic Engineering and Risk Management", Book 2: Conducting Investigation Procedures;</a:t>
            </a:r>
            <a:endParaRPr lang="bs-Latn-BA" i="1" dirty="0">
              <a:latin typeface="Myriad Pro"/>
              <a:cs typeface="Myriad Pro"/>
            </a:endParaRPr>
          </a:p>
          <a:p>
            <a:endParaRPr lang="bs-Latn-BA" i="1" dirty="0">
              <a:latin typeface="Myriad Pro"/>
              <a:cs typeface="Myriad Pro"/>
            </a:endParaRPr>
          </a:p>
          <a:p>
            <a:r>
              <a:rPr lang="bs-Latn-BA" i="1" dirty="0">
                <a:latin typeface="Myriad Pro"/>
                <a:cs typeface="Myriad Pro"/>
              </a:rPr>
              <a:t>- conference papers</a:t>
            </a: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6158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609600" y="4724400"/>
            <a:ext cx="546100" cy="304800"/>
          </a:xfrm>
          <a:prstGeom prst="rect">
            <a:avLst/>
          </a:prstGeom>
        </p:spPr>
      </p:pic>
      <p:pic>
        <p:nvPicPr>
          <p:cNvPr id="17" name="Picture 16"/>
          <p:cNvPicPr>
            <a:picLocks noChangeAspect="1"/>
          </p:cNvPicPr>
          <p:nvPr/>
        </p:nvPicPr>
        <p:blipFill>
          <a:blip r:embed="rId4"/>
          <a:stretch>
            <a:fillRect/>
          </a:stretch>
        </p:blipFill>
        <p:spPr>
          <a:xfrm>
            <a:off x="609600" y="4114800"/>
            <a:ext cx="546100" cy="304800"/>
          </a:xfrm>
          <a:prstGeom prst="rect">
            <a:avLst/>
          </a:prstGeom>
        </p:spPr>
      </p:pic>
      <p:sp>
        <p:nvSpPr>
          <p:cNvPr id="19" name="Rectangle 18"/>
          <p:cNvSpPr/>
          <p:nvPr/>
        </p:nvSpPr>
        <p:spPr>
          <a:xfrm>
            <a:off x="1115616" y="1125899"/>
            <a:ext cx="7704856" cy="3970318"/>
          </a:xfrm>
          <a:prstGeom prst="rect">
            <a:avLst/>
          </a:prstGeom>
        </p:spPr>
        <p:txBody>
          <a:bodyPr wrap="square">
            <a:spAutoFit/>
          </a:bodyPr>
          <a:lstStyle/>
          <a:p>
            <a:r>
              <a:rPr lang="bs-Latn-BA" b="1" i="1" dirty="0">
                <a:latin typeface="Myriad Pro"/>
                <a:cs typeface="Myriad Pro"/>
              </a:rPr>
              <a:t>Projects:</a:t>
            </a:r>
          </a:p>
          <a:p>
            <a:endParaRPr lang="bs-Latn-BA" b="1" i="1" dirty="0">
              <a:latin typeface="Myriad Pro"/>
              <a:cs typeface="Myriad Pro"/>
            </a:endParaRPr>
          </a:p>
          <a:p>
            <a:endParaRPr lang="bs-Latn-BA" i="1" dirty="0">
              <a:latin typeface="Myriad Pro"/>
              <a:cs typeface="Myriad Pro"/>
            </a:endParaRPr>
          </a:p>
          <a:p>
            <a:pPr marL="342900" indent="-342900">
              <a:buAutoNum type="arabicPeriod"/>
            </a:pPr>
            <a:r>
              <a:rPr lang="bs-Latn-BA" i="1" dirty="0">
                <a:latin typeface="Myriad Pro"/>
                <a:cs typeface="Myriad Pro"/>
              </a:rPr>
              <a:t>DEMOS SfP:</a:t>
            </a:r>
          </a:p>
          <a:p>
            <a:pPr marL="742950" lvl="1" indent="-285750">
              <a:buFont typeface="Arial" panose="020B0604020202020204" pitchFamily="34" charset="0"/>
              <a:buChar char="•"/>
            </a:pPr>
            <a:r>
              <a:rPr lang="en-US" i="1" dirty="0">
                <a:latin typeface="Myriad Pro"/>
                <a:cs typeface="Myriad Pro"/>
              </a:rPr>
              <a:t>Development of a Monitoring System to Counter manage the Risks of Subsidence</a:t>
            </a:r>
            <a:r>
              <a:rPr lang="bs-Latn-BA" i="1" dirty="0">
                <a:latin typeface="Myriad Pro"/>
                <a:cs typeface="Myriad Pro"/>
              </a:rPr>
              <a:t> </a:t>
            </a:r>
            <a:r>
              <a:rPr lang="en-US" i="1" dirty="0">
                <a:latin typeface="Myriad Pro"/>
                <a:cs typeface="Myriad Pro"/>
              </a:rPr>
              <a:t>Deformation on the Population of Tuzla (Bosnia), Investor: NATO Science for Peace, 2008-</a:t>
            </a:r>
            <a:r>
              <a:rPr lang="bs-Latn-BA" i="1" dirty="0">
                <a:latin typeface="Myriad Pro"/>
                <a:cs typeface="Myriad Pro"/>
              </a:rPr>
              <a:t> </a:t>
            </a:r>
            <a:r>
              <a:rPr lang="en-US" i="1" dirty="0">
                <a:latin typeface="Myriad Pro"/>
                <a:cs typeface="Myriad Pro"/>
              </a:rPr>
              <a:t>2010</a:t>
            </a:r>
            <a:endParaRPr lang="bs-Latn-BA" i="1" dirty="0">
              <a:latin typeface="Myriad Pro"/>
              <a:cs typeface="Myriad Pro"/>
            </a:endParaRPr>
          </a:p>
          <a:p>
            <a:pPr lvl="1"/>
            <a:endParaRPr lang="bs-Latn-BA" i="1" dirty="0">
              <a:latin typeface="Myriad Pro"/>
              <a:cs typeface="Myriad Pro"/>
            </a:endParaRPr>
          </a:p>
          <a:p>
            <a:pPr marL="342900" indent="-342900">
              <a:buAutoNum type="arabicPeriod"/>
            </a:pPr>
            <a:r>
              <a:rPr lang="bs-Latn-BA" i="1" dirty="0">
                <a:latin typeface="Myriad Pro"/>
                <a:cs typeface="Myriad Pro"/>
              </a:rPr>
              <a:t>NIK1 &amp; NIK2:</a:t>
            </a:r>
          </a:p>
          <a:p>
            <a:pPr marL="800100" lvl="1" indent="-342900">
              <a:buFont typeface="Arial" panose="020B0604020202020204" pitchFamily="34" charset="0"/>
              <a:buChar char="•"/>
            </a:pPr>
            <a:r>
              <a:rPr lang="en-US" i="1" dirty="0">
                <a:latin typeface="Myriad Pro"/>
                <a:cs typeface="Myriad Pro"/>
              </a:rPr>
              <a:t>Youth Scientific and Research Camp, Financed by USA Embassy in Bosnia and</a:t>
            </a:r>
            <a:r>
              <a:rPr lang="bs-Latn-BA" i="1" dirty="0">
                <a:latin typeface="Myriad Pro"/>
                <a:cs typeface="Myriad Pro"/>
              </a:rPr>
              <a:t> </a:t>
            </a:r>
            <a:r>
              <a:rPr lang="en-US" i="1" dirty="0">
                <a:latin typeface="Myriad Pro"/>
                <a:cs typeface="Myriad Pro"/>
              </a:rPr>
              <a:t>Herzegovina, 2016-2017</a:t>
            </a:r>
            <a:endParaRPr lang="bs-Latn-BA" i="1" dirty="0">
              <a:latin typeface="Myriad Pro"/>
              <a:cs typeface="Myriad Pro"/>
            </a:endParaRPr>
          </a:p>
          <a:p>
            <a:endParaRPr lang="bs-Latn-BA" i="1" dirty="0">
              <a:latin typeface="Myriad Pro"/>
              <a:cs typeface="Myriad Pro"/>
            </a:endParaRPr>
          </a:p>
          <a:p>
            <a:endParaRPr lang="bs-Latn-BA" i="1" dirty="0">
              <a:latin typeface="Myriad Pro"/>
              <a:cs typeface="Myriad Pro"/>
            </a:endParaRPr>
          </a:p>
          <a:p>
            <a:pPr marL="285750" indent="-285750">
              <a:buFont typeface="Arial" panose="020B0604020202020204" pitchFamily="34" charset="0"/>
              <a:buChar char="•"/>
            </a:pPr>
            <a:endParaRPr lang="bs-Latn-BA" i="1" dirty="0">
              <a:latin typeface="Myriad Pro"/>
              <a:cs typeface="Myriad Pro"/>
            </a:endParaRPr>
          </a:p>
        </p:txBody>
      </p:sp>
      <p:pic>
        <p:nvPicPr>
          <p:cNvPr id="20" name="Picture 19"/>
          <p:cNvPicPr>
            <a:picLocks noChangeAspect="1"/>
          </p:cNvPicPr>
          <p:nvPr/>
        </p:nvPicPr>
        <p:blipFill>
          <a:blip r:embed="rId5"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37440A97-599C-49B2-8993-DD37DB2B3DA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126948D4-5EDC-4C1B-B106-F8E8424E70D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1015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410066" y="1569566"/>
            <a:ext cx="8266390" cy="4524315"/>
          </a:xfrm>
          <a:prstGeom prst="rect">
            <a:avLst/>
          </a:prstGeom>
        </p:spPr>
        <p:txBody>
          <a:bodyPr wrap="square">
            <a:spAutoFit/>
          </a:bodyPr>
          <a:lstStyle/>
          <a:p>
            <a:pPr lvl="1" algn="ctr"/>
            <a:r>
              <a:rPr lang="en-US" i="1" dirty="0">
                <a:latin typeface="Myriad Pro"/>
                <a:cs typeface="Myriad Pro"/>
              </a:rPr>
              <a:t>Development of a Monitoring System to Counter manage the Risks of Subsidence</a:t>
            </a:r>
            <a:r>
              <a:rPr lang="bs-Latn-BA" i="1" dirty="0">
                <a:latin typeface="Myriad Pro"/>
                <a:cs typeface="Myriad Pro"/>
              </a:rPr>
              <a:t> </a:t>
            </a:r>
            <a:r>
              <a:rPr lang="en-US" i="1" dirty="0">
                <a:latin typeface="Myriad Pro"/>
                <a:cs typeface="Myriad Pro"/>
              </a:rPr>
              <a:t>Deformation on the Population of Tuzla (Bosnia)</a:t>
            </a:r>
            <a:r>
              <a:rPr lang="bs-Latn-BA" i="1" dirty="0">
                <a:latin typeface="Myriad Pro"/>
                <a:cs typeface="Myriad Pro"/>
              </a:rPr>
              <a:t> - </a:t>
            </a:r>
            <a:r>
              <a:rPr lang="bs-Latn-BA" b="1" i="1" dirty="0">
                <a:latin typeface="Myriad Pro"/>
                <a:cs typeface="Myriad Pro"/>
              </a:rPr>
              <a:t>DEMOS</a:t>
            </a:r>
            <a:r>
              <a:rPr lang="en-US" i="1" dirty="0">
                <a:latin typeface="Myriad Pro"/>
                <a:cs typeface="Myriad Pro"/>
              </a:rPr>
              <a:t>, </a:t>
            </a:r>
            <a:endParaRPr lang="bs-Latn-BA" i="1" dirty="0">
              <a:latin typeface="Myriad Pro"/>
              <a:cs typeface="Myriad Pro"/>
            </a:endParaRPr>
          </a:p>
          <a:p>
            <a:pPr lvl="1" algn="ctr"/>
            <a:r>
              <a:rPr lang="en-US" i="1" dirty="0">
                <a:latin typeface="Myriad Pro"/>
                <a:cs typeface="Myriad Pro"/>
              </a:rPr>
              <a:t>Investor: NATO Science for Peace, 2008-</a:t>
            </a:r>
            <a:r>
              <a:rPr lang="bs-Latn-BA" i="1" dirty="0">
                <a:latin typeface="Myriad Pro"/>
                <a:cs typeface="Myriad Pro"/>
              </a:rPr>
              <a:t> </a:t>
            </a:r>
            <a:r>
              <a:rPr lang="en-US" i="1" dirty="0">
                <a:latin typeface="Myriad Pro"/>
                <a:cs typeface="Myriad Pro"/>
              </a:rPr>
              <a:t>2010</a:t>
            </a:r>
            <a:endParaRPr lang="bs-Latn-BA" i="1" dirty="0">
              <a:latin typeface="Myriad Pro"/>
              <a:cs typeface="Myriad Pro"/>
            </a:endParaRPr>
          </a:p>
          <a:p>
            <a:pPr lvl="1" algn="ctr"/>
            <a:endParaRPr lang="bs-Latn-BA" i="1" dirty="0">
              <a:latin typeface="Myriad Pro"/>
              <a:cs typeface="Myriad Pro"/>
            </a:endParaRPr>
          </a:p>
          <a:p>
            <a:pPr marL="742950" lvl="1" indent="-285750">
              <a:buFont typeface="Wingdings" panose="05000000000000000000" pitchFamily="2" charset="2"/>
              <a:buChar char="ü"/>
            </a:pPr>
            <a:r>
              <a:rPr lang="bs-Latn-BA" i="1" dirty="0">
                <a:latin typeface="Myriad Pro"/>
                <a:cs typeface="Myriad Pro"/>
              </a:rPr>
              <a:t>Problem: </a:t>
            </a:r>
          </a:p>
          <a:p>
            <a:pPr marL="1200150" lvl="2" indent="-285750">
              <a:buFont typeface="Arial" panose="020B0604020202020204" pitchFamily="34" charset="0"/>
              <a:buChar char="•"/>
            </a:pPr>
            <a:r>
              <a:rPr lang="bs-Latn-BA" i="1" dirty="0">
                <a:latin typeface="Myriad Pro"/>
                <a:cs typeface="Myriad Pro"/>
              </a:rPr>
              <a:t>L</a:t>
            </a:r>
            <a:r>
              <a:rPr lang="en-US" i="1" dirty="0" err="1">
                <a:latin typeface="Myriad Pro"/>
                <a:cs typeface="Myriad Pro"/>
              </a:rPr>
              <a:t>ong</a:t>
            </a:r>
            <a:r>
              <a:rPr lang="en-US" i="1" dirty="0">
                <a:latin typeface="Myriad Pro"/>
                <a:cs typeface="Myriad Pro"/>
              </a:rPr>
              <a:t> history of coal and salt exploitation leaving abandoned mines</a:t>
            </a:r>
            <a:endParaRPr lang="bs-Latn-BA" i="1" dirty="0">
              <a:latin typeface="Myriad Pro"/>
              <a:cs typeface="Myriad Pro"/>
            </a:endParaRPr>
          </a:p>
          <a:p>
            <a:pPr marL="1200150" lvl="2" indent="-285750">
              <a:buFont typeface="Arial" panose="020B0604020202020204" pitchFamily="34" charset="0"/>
              <a:buChar char="•"/>
            </a:pPr>
            <a:r>
              <a:rPr lang="en-US" i="1" dirty="0">
                <a:latin typeface="Myriad Pro"/>
                <a:cs typeface="Myriad Pro"/>
              </a:rPr>
              <a:t>Industrial production of salt water started in 1886</a:t>
            </a:r>
            <a:endParaRPr lang="bs-Latn-BA" i="1" dirty="0">
              <a:latin typeface="Myriad Pro"/>
              <a:cs typeface="Myriad Pro"/>
            </a:endParaRPr>
          </a:p>
          <a:p>
            <a:pPr marL="1200150" lvl="2" indent="-285750">
              <a:buFont typeface="Arial" panose="020B0604020202020204" pitchFamily="34" charset="0"/>
              <a:buChar char="•"/>
            </a:pPr>
            <a:r>
              <a:rPr lang="bs-Latn-BA" i="1" dirty="0">
                <a:latin typeface="Myriad Pro"/>
                <a:cs typeface="Myriad Pro"/>
              </a:rPr>
              <a:t>Salt </a:t>
            </a:r>
            <a:r>
              <a:rPr lang="en-US" i="1" dirty="0">
                <a:latin typeface="Myriad Pro"/>
                <a:cs typeface="Myriad Pro"/>
              </a:rPr>
              <a:t>mines </a:t>
            </a:r>
            <a:r>
              <a:rPr lang="bs-Latn-BA" i="1" dirty="0">
                <a:latin typeface="Myriad Pro"/>
                <a:cs typeface="Myriad Pro"/>
              </a:rPr>
              <a:t>- </a:t>
            </a:r>
            <a:r>
              <a:rPr lang="en-US" i="1" dirty="0">
                <a:latin typeface="Myriad Pro"/>
                <a:cs typeface="Myriad Pro"/>
              </a:rPr>
              <a:t>hazard to infrastructure and population in this area due to severe ground deformation and sink holes</a:t>
            </a:r>
            <a:endParaRPr lang="bs-Latn-BA" i="1" dirty="0">
              <a:latin typeface="Myriad Pro"/>
              <a:cs typeface="Myriad Pro"/>
            </a:endParaRPr>
          </a:p>
          <a:p>
            <a:pPr marL="1200150" lvl="2" indent="-285750">
              <a:buFont typeface="Arial" panose="020B0604020202020204" pitchFamily="34" charset="0"/>
              <a:buChar char="•"/>
            </a:pPr>
            <a:r>
              <a:rPr lang="en-US" i="1" dirty="0">
                <a:latin typeface="Myriad Pro"/>
                <a:cs typeface="Myriad Pro"/>
              </a:rPr>
              <a:t>Uncontrolled extraction</a:t>
            </a:r>
          </a:p>
          <a:p>
            <a:pPr marL="1200150" lvl="2" indent="-285750">
              <a:buFont typeface="Arial" panose="020B0604020202020204" pitchFamily="34" charset="0"/>
              <a:buChar char="•"/>
            </a:pPr>
            <a:r>
              <a:rPr lang="en-US" i="1" dirty="0">
                <a:latin typeface="Myriad Pro"/>
                <a:cs typeface="Myriad Pro"/>
              </a:rPr>
              <a:t>The massive exploitation from 150 wells at an average depth of 400-500 meters.</a:t>
            </a:r>
            <a:endParaRPr lang="bs-Latn-BA" i="1" dirty="0">
              <a:latin typeface="Myriad Pro"/>
              <a:cs typeface="Myriad Pro"/>
            </a:endParaRPr>
          </a:p>
          <a:p>
            <a:pPr lvl="1" algn="ctr"/>
            <a:endParaRPr lang="bs-Latn-BA" i="1" dirty="0">
              <a:latin typeface="Myriad Pro"/>
              <a:cs typeface="Myriad Pro"/>
            </a:endParaRPr>
          </a:p>
          <a:p>
            <a:pPr lvl="1" algn="ctr"/>
            <a:endParaRPr lang="bs-Latn-BA" i="1" dirty="0">
              <a:latin typeface="Myriad Pro"/>
              <a:cs typeface="Myriad Pro"/>
            </a:endParaRPr>
          </a:p>
          <a:p>
            <a:pPr lvl="1" algn="ctr"/>
            <a:endParaRPr lang="bs-Latn-BA" i="1" dirty="0">
              <a:latin typeface="Myriad Pro"/>
              <a:cs typeface="Myriad Pro"/>
            </a:endParaRPr>
          </a:p>
          <a:p>
            <a:pPr lvl="1" algn="ct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00400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410066" y="1569566"/>
            <a:ext cx="8266390" cy="2585323"/>
          </a:xfrm>
          <a:prstGeom prst="rect">
            <a:avLst/>
          </a:prstGeom>
        </p:spPr>
        <p:txBody>
          <a:bodyPr wrap="square">
            <a:spAutoFit/>
          </a:bodyPr>
          <a:lstStyle/>
          <a:p>
            <a:pPr lvl="1" algn="ctr"/>
            <a:r>
              <a:rPr lang="en-US" i="1" dirty="0">
                <a:latin typeface="Myriad Pro"/>
                <a:cs typeface="Myriad Pro"/>
              </a:rPr>
              <a:t>Development of a Monitoring System to Counter manage the Risks of Subsidence</a:t>
            </a:r>
            <a:r>
              <a:rPr lang="bs-Latn-BA" i="1" dirty="0">
                <a:latin typeface="Myriad Pro"/>
                <a:cs typeface="Myriad Pro"/>
              </a:rPr>
              <a:t> </a:t>
            </a:r>
            <a:r>
              <a:rPr lang="en-US" i="1" dirty="0">
                <a:latin typeface="Myriad Pro"/>
                <a:cs typeface="Myriad Pro"/>
              </a:rPr>
              <a:t>Deformation on the Population of Tuzla (Bosnia)</a:t>
            </a:r>
            <a:r>
              <a:rPr lang="bs-Latn-BA" i="1" dirty="0">
                <a:latin typeface="Myriad Pro"/>
                <a:cs typeface="Myriad Pro"/>
              </a:rPr>
              <a:t> </a:t>
            </a:r>
          </a:p>
          <a:p>
            <a:pPr lvl="1" algn="ctr"/>
            <a:r>
              <a:rPr lang="bs-Latn-BA" b="1" i="1" dirty="0">
                <a:latin typeface="Myriad Pro"/>
                <a:cs typeface="Myriad Pro"/>
              </a:rPr>
              <a:t>DEMOS</a:t>
            </a:r>
            <a:r>
              <a:rPr lang="en-US" i="1" dirty="0">
                <a:latin typeface="Myriad Pro"/>
                <a:cs typeface="Myriad Pro"/>
              </a:rPr>
              <a:t> </a:t>
            </a:r>
            <a:r>
              <a:rPr lang="bs-Latn-BA" i="1" dirty="0">
                <a:latin typeface="Myriad Pro"/>
                <a:cs typeface="Myriad Pro"/>
              </a:rPr>
              <a:t>Project</a:t>
            </a:r>
          </a:p>
          <a:p>
            <a:pPr lvl="1" algn="ctr"/>
            <a:r>
              <a:rPr lang="bs-Latn-BA" i="1" dirty="0">
                <a:latin typeface="Myriad Pro"/>
                <a:cs typeface="Myriad Pro"/>
              </a:rPr>
              <a:t> </a:t>
            </a:r>
          </a:p>
          <a:p>
            <a:pPr lvl="1" algn="ctr"/>
            <a:endParaRPr lang="bs-Latn-BA" i="1" dirty="0">
              <a:latin typeface="Myriad Pro"/>
              <a:cs typeface="Myriad Pro"/>
            </a:endParaRPr>
          </a:p>
          <a:p>
            <a:pPr marL="742950" lvl="1" indent="-285750">
              <a:buFont typeface="Wingdings" panose="05000000000000000000" pitchFamily="2" charset="2"/>
              <a:buChar char="ü"/>
            </a:pPr>
            <a:r>
              <a:rPr lang="bs-Latn-BA" i="1" dirty="0">
                <a:latin typeface="Myriad Pro"/>
                <a:cs typeface="Myriad Pro"/>
              </a:rPr>
              <a:t>Consequences: </a:t>
            </a:r>
          </a:p>
          <a:p>
            <a:pPr marL="1200150" lvl="2" indent="-285750">
              <a:buFont typeface="Arial" panose="020B0604020202020204" pitchFamily="34" charset="0"/>
              <a:buChar char="•"/>
            </a:pPr>
            <a:r>
              <a:rPr lang="bs-Latn-BA" i="1" dirty="0">
                <a:latin typeface="Myriad Pro"/>
                <a:cs typeface="Myriad Pro"/>
              </a:rPr>
              <a:t>subsidence -</a:t>
            </a:r>
            <a:r>
              <a:rPr lang="en-US" i="1" dirty="0">
                <a:latin typeface="Myriad Pro"/>
                <a:cs typeface="Myriad Pro"/>
              </a:rPr>
              <a:t> ground about 4 million m</a:t>
            </a:r>
            <a:r>
              <a:rPr lang="en-US" i="1" baseline="30000" dirty="0">
                <a:latin typeface="Myriad Pro"/>
                <a:cs typeface="Myriad Pro"/>
              </a:rPr>
              <a:t>3</a:t>
            </a:r>
            <a:r>
              <a:rPr lang="en-US" i="1" dirty="0">
                <a:latin typeface="Myriad Pro"/>
                <a:cs typeface="Myriad Pro"/>
              </a:rPr>
              <a:t>,</a:t>
            </a:r>
          </a:p>
          <a:p>
            <a:pPr marL="1200150" lvl="2" indent="-285750">
              <a:buFont typeface="Arial" panose="020B0604020202020204" pitchFamily="34" charset="0"/>
              <a:buChar char="•"/>
            </a:pPr>
            <a:r>
              <a:rPr lang="bs-Latn-BA" i="1" dirty="0">
                <a:latin typeface="Myriad Pro"/>
                <a:cs typeface="Myriad Pro"/>
              </a:rPr>
              <a:t>g</a:t>
            </a:r>
            <a:r>
              <a:rPr lang="en-US" i="1" dirty="0">
                <a:latin typeface="Myriad Pro"/>
                <a:cs typeface="Myriad Pro"/>
              </a:rPr>
              <a:t>round water level decreased </a:t>
            </a:r>
            <a:r>
              <a:rPr lang="bs-Latn-BA" i="1" dirty="0">
                <a:latin typeface="Myriad Pro"/>
                <a:cs typeface="Myriad Pro"/>
              </a:rPr>
              <a:t>-</a:t>
            </a:r>
            <a:r>
              <a:rPr lang="en-US" i="1" dirty="0">
                <a:latin typeface="Myriad Pro"/>
                <a:cs typeface="Myriad Pro"/>
              </a:rPr>
              <a:t> about 100 m</a:t>
            </a:r>
            <a:r>
              <a:rPr lang="bs-Latn-BA" i="1" dirty="0">
                <a:latin typeface="Myriad Pro"/>
                <a:cs typeface="Myriad Pro"/>
              </a:rPr>
              <a:t>,</a:t>
            </a:r>
          </a:p>
          <a:p>
            <a:pPr marL="1200150" lvl="2" indent="-285750">
              <a:buFont typeface="Arial" panose="020B0604020202020204" pitchFamily="34" charset="0"/>
              <a:buChar char="•"/>
            </a:pPr>
            <a:r>
              <a:rPr lang="bs-Latn-BA" i="1" dirty="0">
                <a:latin typeface="Myriad Pro"/>
                <a:cs typeface="Myriad Pro"/>
              </a:rPr>
              <a:t>approx.</a:t>
            </a:r>
            <a:r>
              <a:rPr lang="en-US" i="1" dirty="0">
                <a:latin typeface="Myriad Pro"/>
                <a:cs typeface="Myriad Pro"/>
              </a:rPr>
              <a:t> 15.000 people had to move</a:t>
            </a: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9752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410066" y="1569566"/>
            <a:ext cx="8266390" cy="1754326"/>
          </a:xfrm>
          <a:prstGeom prst="rect">
            <a:avLst/>
          </a:prstGeom>
        </p:spPr>
        <p:txBody>
          <a:bodyPr wrap="square">
            <a:spAutoFit/>
          </a:bodyPr>
          <a:lstStyle/>
          <a:p>
            <a:pPr lvl="1" algn="ctr"/>
            <a:r>
              <a:rPr lang="bs-Latn-BA" b="1" i="1" dirty="0">
                <a:latin typeface="Myriad Pro"/>
                <a:cs typeface="Myriad Pro"/>
              </a:rPr>
              <a:t>DEMOS Project</a:t>
            </a:r>
          </a:p>
          <a:p>
            <a:pPr marL="742950" lvl="1" indent="-285750">
              <a:buFont typeface="Wingdings" panose="05000000000000000000" pitchFamily="2" charset="2"/>
              <a:buChar char="ü"/>
            </a:pPr>
            <a:r>
              <a:rPr lang="bs-Latn-BA" i="1" dirty="0">
                <a:latin typeface="Myriad Pro"/>
                <a:cs typeface="Myriad Pro"/>
              </a:rPr>
              <a:t>Consequences:</a:t>
            </a:r>
          </a:p>
          <a:p>
            <a:pPr lvl="1" algn="ctr"/>
            <a:endParaRPr lang="bs-Latn-BA" i="1" dirty="0">
              <a:latin typeface="Myriad Pro"/>
              <a:cs typeface="Myriad Pro"/>
            </a:endParaRPr>
          </a:p>
          <a:p>
            <a:pPr lvl="1" algn="ctr"/>
            <a:endParaRPr lang="bs-Latn-BA" i="1" dirty="0">
              <a:latin typeface="Myriad Pro"/>
              <a:cs typeface="Myriad Pro"/>
            </a:endParaRPr>
          </a:p>
          <a:p>
            <a:pPr lvl="1" algn="ctr"/>
            <a:endParaRPr lang="bs-Latn-BA" i="1" dirty="0">
              <a:latin typeface="Myriad Pro"/>
              <a:cs typeface="Myriad Pro"/>
            </a:endParaRPr>
          </a:p>
          <a:p>
            <a:pPr lvl="1" algn="ct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FA3C4E3C-6061-4C6A-8E44-17442959A97F}"/>
              </a:ext>
            </a:extLst>
          </p:cNvPr>
          <p:cNvSpPr/>
          <p:nvPr/>
        </p:nvSpPr>
        <p:spPr>
          <a:xfrm>
            <a:off x="1475656" y="5157192"/>
            <a:ext cx="2736304" cy="584775"/>
          </a:xfrm>
          <a:prstGeom prst="rect">
            <a:avLst/>
          </a:prstGeom>
        </p:spPr>
        <p:txBody>
          <a:bodyPr wrap="square">
            <a:spAutoFit/>
          </a:bodyPr>
          <a:lstStyle/>
          <a:p>
            <a:r>
              <a:rPr lang="bs-Latn-BA" sz="1600" i="1" dirty="0">
                <a:latin typeface="Myriad Pro"/>
              </a:rPr>
              <a:t>Devastated buildings</a:t>
            </a:r>
          </a:p>
          <a:p>
            <a:r>
              <a:rPr lang="bs-Latn-BA" sz="1600" i="1" dirty="0">
                <a:latin typeface="Myriad Pro"/>
              </a:rPr>
              <a:t>(1956-2002)</a:t>
            </a:r>
          </a:p>
        </p:txBody>
      </p:sp>
      <p:pic>
        <p:nvPicPr>
          <p:cNvPr id="5" name="Picture 4">
            <a:extLst>
              <a:ext uri="{FF2B5EF4-FFF2-40B4-BE49-F238E27FC236}">
                <a16:creationId xmlns:a16="http://schemas.microsoft.com/office/drawing/2014/main" id="{2ABA7986-B660-4858-9736-1FAAF91402BF}"/>
              </a:ext>
            </a:extLst>
          </p:cNvPr>
          <p:cNvPicPr>
            <a:picLocks noChangeAspect="1"/>
          </p:cNvPicPr>
          <p:nvPr/>
        </p:nvPicPr>
        <p:blipFill>
          <a:blip r:embed="rId7"/>
          <a:stretch>
            <a:fillRect/>
          </a:stretch>
        </p:blipFill>
        <p:spPr>
          <a:xfrm>
            <a:off x="251520" y="2204864"/>
            <a:ext cx="3744416" cy="3004086"/>
          </a:xfrm>
          <a:prstGeom prst="rect">
            <a:avLst/>
          </a:prstGeom>
        </p:spPr>
      </p:pic>
      <p:pic>
        <p:nvPicPr>
          <p:cNvPr id="3" name="Picture 2">
            <a:extLst>
              <a:ext uri="{FF2B5EF4-FFF2-40B4-BE49-F238E27FC236}">
                <a16:creationId xmlns:a16="http://schemas.microsoft.com/office/drawing/2014/main" id="{06D30D66-56DA-46E5-B7B6-9604A46767CD}"/>
              </a:ext>
            </a:extLst>
          </p:cNvPr>
          <p:cNvPicPr>
            <a:picLocks noChangeAspect="1"/>
          </p:cNvPicPr>
          <p:nvPr/>
        </p:nvPicPr>
        <p:blipFill>
          <a:blip r:embed="rId8"/>
          <a:stretch>
            <a:fillRect/>
          </a:stretch>
        </p:blipFill>
        <p:spPr>
          <a:xfrm>
            <a:off x="4211960" y="2132856"/>
            <a:ext cx="4517183" cy="3201554"/>
          </a:xfrm>
          <a:prstGeom prst="rect">
            <a:avLst/>
          </a:prstGeom>
        </p:spPr>
      </p:pic>
      <p:sp>
        <p:nvSpPr>
          <p:cNvPr id="6" name="Rectangle 5">
            <a:extLst>
              <a:ext uri="{FF2B5EF4-FFF2-40B4-BE49-F238E27FC236}">
                <a16:creationId xmlns:a16="http://schemas.microsoft.com/office/drawing/2014/main" id="{87D5A89E-5C31-47DC-91A0-790F8BD306F3}"/>
              </a:ext>
            </a:extLst>
          </p:cNvPr>
          <p:cNvSpPr/>
          <p:nvPr/>
        </p:nvSpPr>
        <p:spPr>
          <a:xfrm>
            <a:off x="5148064" y="5373216"/>
            <a:ext cx="2158540" cy="369332"/>
          </a:xfrm>
          <a:prstGeom prst="rect">
            <a:avLst/>
          </a:prstGeom>
        </p:spPr>
        <p:txBody>
          <a:bodyPr wrap="none">
            <a:spAutoFit/>
          </a:bodyPr>
          <a:lstStyle/>
          <a:p>
            <a:r>
              <a:rPr lang="bs-Latn-BA" i="1" dirty="0">
                <a:latin typeface="Myriad Pro"/>
              </a:rPr>
              <a:t>Affected urban area</a:t>
            </a:r>
            <a:endParaRPr lang="bs-Latn-BA" dirty="0"/>
          </a:p>
        </p:txBody>
      </p:sp>
    </p:spTree>
    <p:extLst>
      <p:ext uri="{BB962C8B-B14F-4D97-AF65-F5344CB8AC3E}">
        <p14:creationId xmlns:p14="http://schemas.microsoft.com/office/powerpoint/2010/main" val="1828238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9600" y="4724400"/>
            <a:ext cx="546100" cy="304800"/>
          </a:xfrm>
          <a:prstGeom prst="rect">
            <a:avLst/>
          </a:prstGeom>
        </p:spPr>
      </p:pic>
      <p:pic>
        <p:nvPicPr>
          <p:cNvPr id="17" name="Picture 16"/>
          <p:cNvPicPr>
            <a:picLocks noChangeAspect="1"/>
          </p:cNvPicPr>
          <p:nvPr/>
        </p:nvPicPr>
        <p:blipFill>
          <a:blip r:embed="rId3"/>
          <a:stretch>
            <a:fillRect/>
          </a:stretch>
        </p:blipFill>
        <p:spPr>
          <a:xfrm>
            <a:off x="609600" y="4114800"/>
            <a:ext cx="546100" cy="304800"/>
          </a:xfrm>
          <a:prstGeom prst="rect">
            <a:avLst/>
          </a:prstGeom>
        </p:spPr>
      </p:pic>
      <p:sp>
        <p:nvSpPr>
          <p:cNvPr id="19" name="Rectangle 18"/>
          <p:cNvSpPr/>
          <p:nvPr/>
        </p:nvSpPr>
        <p:spPr>
          <a:xfrm>
            <a:off x="410066" y="1569566"/>
            <a:ext cx="8266390" cy="4801314"/>
          </a:xfrm>
          <a:prstGeom prst="rect">
            <a:avLst/>
          </a:prstGeom>
        </p:spPr>
        <p:txBody>
          <a:bodyPr wrap="square">
            <a:spAutoFit/>
          </a:bodyPr>
          <a:lstStyle/>
          <a:p>
            <a:pPr lvl="1" algn="ctr"/>
            <a:r>
              <a:rPr lang="bs-Latn-BA" b="1" i="1" dirty="0">
                <a:latin typeface="Myriad Pro"/>
                <a:cs typeface="Myriad Pro"/>
              </a:rPr>
              <a:t>DEMOS Project</a:t>
            </a:r>
          </a:p>
          <a:p>
            <a:pPr lvl="1" algn="ctr"/>
            <a:endParaRPr lang="bs-Latn-BA" b="1" i="1" dirty="0">
              <a:latin typeface="Myriad Pro"/>
              <a:cs typeface="Myriad Pro"/>
            </a:endParaRPr>
          </a:p>
          <a:p>
            <a:pPr marL="742950" lvl="1" indent="-285750">
              <a:buFont typeface="Wingdings" panose="05000000000000000000" pitchFamily="2" charset="2"/>
              <a:buChar char="ü"/>
            </a:pPr>
            <a:r>
              <a:rPr lang="bs-Latn-BA" i="1" dirty="0">
                <a:latin typeface="Myriad Pro"/>
                <a:cs typeface="Myriad Pro"/>
              </a:rPr>
              <a:t>Project goals:</a:t>
            </a:r>
          </a:p>
          <a:p>
            <a:pPr marL="1200150" lvl="2" indent="-285750">
              <a:buFont typeface="Arial" panose="020B0604020202020204" pitchFamily="34" charset="0"/>
              <a:buChar char="•"/>
            </a:pPr>
            <a:r>
              <a:rPr lang="en-US" i="1" dirty="0">
                <a:latin typeface="Myriad Pro"/>
              </a:rPr>
              <a:t>Knowledge and modern technologies for remediation, urbanization and urban development in destructed populated areas</a:t>
            </a:r>
            <a:r>
              <a:rPr lang="bs-Latn-BA" i="1" dirty="0">
                <a:latin typeface="Myriad Pro"/>
              </a:rPr>
              <a:t>,</a:t>
            </a:r>
            <a:endParaRPr lang="en-US" i="1" dirty="0">
              <a:latin typeface="Myriad Pro"/>
            </a:endParaRPr>
          </a:p>
          <a:p>
            <a:pPr marL="1200150" lvl="2" indent="-285750">
              <a:buFont typeface="Arial" panose="020B0604020202020204" pitchFamily="34" charset="0"/>
              <a:buChar char="•"/>
            </a:pPr>
            <a:r>
              <a:rPr lang="en-US" i="1" dirty="0">
                <a:latin typeface="Myriad Pro"/>
              </a:rPr>
              <a:t>Status of investigated area,</a:t>
            </a:r>
          </a:p>
          <a:p>
            <a:pPr marL="1200150" lvl="2" indent="-285750">
              <a:buFont typeface="Arial" panose="020B0604020202020204" pitchFamily="34" charset="0"/>
              <a:buChar char="•"/>
            </a:pPr>
            <a:r>
              <a:rPr lang="en-US" i="1" dirty="0">
                <a:latin typeface="Myriad Pro"/>
              </a:rPr>
              <a:t>Compare results with historical records of previous measurements,</a:t>
            </a:r>
          </a:p>
          <a:p>
            <a:pPr marL="1200150" lvl="2" indent="-285750">
              <a:buFont typeface="Arial" panose="020B0604020202020204" pitchFamily="34" charset="0"/>
              <a:buChar char="•"/>
            </a:pPr>
            <a:r>
              <a:rPr lang="en-US" i="1" dirty="0">
                <a:latin typeface="Myriad Pro"/>
              </a:rPr>
              <a:t>Risks map,</a:t>
            </a:r>
          </a:p>
          <a:p>
            <a:pPr marL="1200150" lvl="2" indent="-285750">
              <a:buFont typeface="Arial" panose="020B0604020202020204" pitchFamily="34" charset="0"/>
              <a:buChar char="•"/>
            </a:pPr>
            <a:r>
              <a:rPr lang="en-US" i="1" dirty="0">
                <a:latin typeface="Myriad Pro"/>
              </a:rPr>
              <a:t>Basis for future measurements</a:t>
            </a:r>
            <a:r>
              <a:rPr lang="bs-Latn-BA" i="1" dirty="0">
                <a:latin typeface="Myriad Pro"/>
              </a:rPr>
              <a:t>/monitoring</a:t>
            </a:r>
            <a:r>
              <a:rPr lang="en-US" i="1" dirty="0">
                <a:latin typeface="Myriad Pro"/>
              </a:rPr>
              <a:t>,</a:t>
            </a:r>
          </a:p>
          <a:p>
            <a:pPr marL="1200150" lvl="2" indent="-285750">
              <a:buFont typeface="Arial" panose="020B0604020202020204" pitchFamily="34" charset="0"/>
              <a:buChar char="•"/>
            </a:pPr>
            <a:r>
              <a:rPr lang="en-US" i="1" dirty="0">
                <a:latin typeface="Myriad Pro"/>
              </a:rPr>
              <a:t>Exchange professional experience,</a:t>
            </a:r>
          </a:p>
          <a:p>
            <a:pPr marL="1200150" lvl="2" indent="-285750">
              <a:buFont typeface="Arial" panose="020B0604020202020204" pitchFamily="34" charset="0"/>
              <a:buChar char="•"/>
            </a:pPr>
            <a:r>
              <a:rPr lang="en-US" i="1" dirty="0" err="1">
                <a:latin typeface="Myriad Pro"/>
              </a:rPr>
              <a:t>Acqui</a:t>
            </a:r>
            <a:r>
              <a:rPr lang="bs-Latn-BA" i="1" dirty="0">
                <a:latin typeface="Myriad Pro"/>
              </a:rPr>
              <a:t>sition of</a:t>
            </a:r>
            <a:r>
              <a:rPr lang="en-US" i="1" dirty="0">
                <a:latin typeface="Myriad Pro"/>
              </a:rPr>
              <a:t> equipment and software,</a:t>
            </a:r>
          </a:p>
          <a:p>
            <a:pPr marL="1200150" lvl="2" indent="-285750">
              <a:buFont typeface="Arial" panose="020B0604020202020204" pitchFamily="34" charset="0"/>
              <a:buChar char="•"/>
            </a:pPr>
            <a:r>
              <a:rPr lang="en-US" i="1" dirty="0">
                <a:latin typeface="Myriad Pro"/>
              </a:rPr>
              <a:t>Form and train the </a:t>
            </a:r>
            <a:r>
              <a:rPr lang="bs-Latn-BA" i="1" dirty="0">
                <a:latin typeface="Myriad Pro"/>
              </a:rPr>
              <a:t>BH</a:t>
            </a:r>
            <a:r>
              <a:rPr lang="en-US" i="1" dirty="0">
                <a:latin typeface="Myriad Pro"/>
              </a:rPr>
              <a:t> team,</a:t>
            </a:r>
          </a:p>
          <a:p>
            <a:pPr marL="1200150" lvl="2" indent="-285750">
              <a:buFont typeface="Arial" panose="020B0604020202020204" pitchFamily="34" charset="0"/>
              <a:buChar char="•"/>
            </a:pPr>
            <a:r>
              <a:rPr lang="en-US" i="1" dirty="0">
                <a:latin typeface="Myriad Pro"/>
              </a:rPr>
              <a:t>Define scenarios to estimate future subsidence</a:t>
            </a:r>
            <a:endParaRPr lang="bs-Latn-BA" i="1" dirty="0">
              <a:latin typeface="Myriad Pro"/>
            </a:endParaRPr>
          </a:p>
          <a:p>
            <a:pPr marL="742950" lvl="1" indent="-285750">
              <a:buFont typeface="Wingdings" panose="05000000000000000000" pitchFamily="2" charset="2"/>
              <a:buChar char="ü"/>
            </a:pPr>
            <a:endParaRPr lang="bs-Latn-BA" i="1" dirty="0">
              <a:latin typeface="Myriad Pro"/>
              <a:cs typeface="Myriad Pro"/>
            </a:endParaRPr>
          </a:p>
          <a:p>
            <a:pPr lvl="1" algn="ctr"/>
            <a:endParaRPr lang="bs-Latn-BA" i="1" dirty="0">
              <a:latin typeface="Myriad Pro"/>
              <a:cs typeface="Myriad Pro"/>
            </a:endParaRPr>
          </a:p>
          <a:p>
            <a:pPr lvl="1" algn="ctr"/>
            <a:endParaRPr lang="bs-Latn-BA" i="1" dirty="0">
              <a:latin typeface="Myriad Pro"/>
              <a:cs typeface="Myriad Pro"/>
            </a:endParaRPr>
          </a:p>
          <a:p>
            <a:pPr lvl="1" algn="ctr"/>
            <a:endParaRPr lang="bs-Latn-BA" i="1" dirty="0">
              <a:latin typeface="Myriad Pro"/>
              <a:cs typeface="Myriad Pro"/>
            </a:endParaRPr>
          </a:p>
        </p:txBody>
      </p:sp>
      <p:pic>
        <p:nvPicPr>
          <p:cNvPr id="20" name="Picture 19"/>
          <p:cNvPicPr>
            <a:picLocks noChangeAspect="1"/>
          </p:cNvPicPr>
          <p:nvPr/>
        </p:nvPicPr>
        <p:blipFill>
          <a:blip r:embed="rId4" cstate="print"/>
          <a:stretch>
            <a:fillRect/>
          </a:stretch>
        </p:blipFill>
        <p:spPr>
          <a:xfrm>
            <a:off x="6644132" y="5921662"/>
            <a:ext cx="2271268" cy="647700"/>
          </a:xfrm>
          <a:prstGeom prst="rect">
            <a:avLst/>
          </a:prstGeom>
        </p:spPr>
      </p:pic>
      <p:pic>
        <p:nvPicPr>
          <p:cNvPr id="7" name="Picture 6">
            <a:extLst>
              <a:ext uri="{FF2B5EF4-FFF2-40B4-BE49-F238E27FC236}">
                <a16:creationId xmlns:a16="http://schemas.microsoft.com/office/drawing/2014/main" id="{196053E6-83EE-4A14-BFBC-409809505B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6" y="5943600"/>
            <a:ext cx="664508" cy="664508"/>
          </a:xfrm>
          <a:prstGeom prst="rect">
            <a:avLst/>
          </a:prstGeom>
        </p:spPr>
      </p:pic>
      <p:pic>
        <p:nvPicPr>
          <p:cNvPr id="8" name="Picture 2" descr="rggf_zaglavlje">
            <a:extLst>
              <a:ext uri="{FF2B5EF4-FFF2-40B4-BE49-F238E27FC236}">
                <a16:creationId xmlns:a16="http://schemas.microsoft.com/office/drawing/2014/main" id="{3EA5F768-EF79-4CB7-9667-61F3D3DD36C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41704" t="18170" r="41579"/>
          <a:stretch>
            <a:fillRect/>
          </a:stretch>
        </p:blipFill>
        <p:spPr bwMode="auto">
          <a:xfrm>
            <a:off x="1161933" y="5921662"/>
            <a:ext cx="702005" cy="68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81737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768</TotalTime>
  <Words>934</Words>
  <Application>Microsoft Office PowerPoint</Application>
  <PresentationFormat>On-screen Show (4:3)</PresentationFormat>
  <Paragraphs>159</Paragraphs>
  <Slides>25</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basic title font</vt:lpstr>
      <vt:lpstr>Calibri</vt:lpstr>
      <vt:lpstr>Helvetica Neue</vt:lpstr>
      <vt:lpstr>Myriad Pro</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GORAN</dc:creator>
  <cp:lastModifiedBy>Ivan Lukic</cp:lastModifiedBy>
  <cp:revision>75</cp:revision>
  <dcterms:created xsi:type="dcterms:W3CDTF">2016-09-12T13:20:32Z</dcterms:created>
  <dcterms:modified xsi:type="dcterms:W3CDTF">2020-10-17T22:03:21Z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2015-04-22T00:00:00Z</vt:filetime>
  </property>
  <property fmtid="{D5CDD505-2E9C-101B-9397-08002B2CF9AE}" pid="3" name="Creator">
    <vt:lpwstr>Microsoft® PowerPoint® 2010</vt:lpwstr>
  </property>
  <property fmtid="{D5CDD505-2E9C-101B-9397-08002B2CF9AE}" pid="4" name="LastSaved">
    <vt:filetime>2016-09-12T00:00:00Z</vt:filetime>
  </property>
</Properties>
</file>