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6"/>
  </p:notesMasterIdLst>
  <p:sldIdLst>
    <p:sldId id="256" r:id="rId2"/>
    <p:sldId id="257" r:id="rId3"/>
    <p:sldId id="272" r:id="rId4"/>
    <p:sldId id="273" r:id="rId5"/>
    <p:sldId id="271" r:id="rId6"/>
    <p:sldId id="261" r:id="rId7"/>
    <p:sldId id="274" r:id="rId8"/>
    <p:sldId id="262" r:id="rId9"/>
    <p:sldId id="264" r:id="rId10"/>
    <p:sldId id="270" r:id="rId11"/>
    <p:sldId id="275" r:id="rId12"/>
    <p:sldId id="265" r:id="rId13"/>
    <p:sldId id="285" r:id="rId14"/>
    <p:sldId id="277" r:id="rId15"/>
    <p:sldId id="290" r:id="rId16"/>
    <p:sldId id="278" r:id="rId17"/>
    <p:sldId id="279" r:id="rId18"/>
    <p:sldId id="280" r:id="rId19"/>
    <p:sldId id="281" r:id="rId20"/>
    <p:sldId id="284" r:id="rId21"/>
    <p:sldId id="287" r:id="rId22"/>
    <p:sldId id="282" r:id="rId23"/>
    <p:sldId id="288" r:id="rId24"/>
    <p:sldId id="283" r:id="rId25"/>
    <p:sldId id="286" r:id="rId26"/>
    <p:sldId id="289" r:id="rId27"/>
    <p:sldId id="276" r:id="rId28"/>
    <p:sldId id="291" r:id="rId29"/>
    <p:sldId id="292" r:id="rId30"/>
    <p:sldId id="294" r:id="rId31"/>
    <p:sldId id="293" r:id="rId32"/>
    <p:sldId id="296" r:id="rId33"/>
    <p:sldId id="298" r:id="rId34"/>
    <p:sldId id="297" r:id="rId35"/>
  </p:sldIdLst>
  <p:sldSz cx="9144000" cy="6858000" type="screen4x3"/>
  <p:notesSz cx="6858000"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710E"/>
    <a:srgbClr val="DEA900"/>
    <a:srgbClr val="DB58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727" autoAdjust="0"/>
    <p:restoredTop sz="79977" autoAdjust="0"/>
  </p:normalViewPr>
  <p:slideViewPr>
    <p:cSldViewPr>
      <p:cViewPr varScale="1">
        <p:scale>
          <a:sx n="68" d="100"/>
          <a:sy n="68" d="100"/>
        </p:scale>
        <p:origin x="1301" y="7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p:cViewPr varScale="1">
        <p:scale>
          <a:sx n="85" d="100"/>
          <a:sy n="85" d="100"/>
        </p:scale>
        <p:origin x="-3786" y="-96"/>
      </p:cViewPr>
      <p:guideLst>
        <p:guide orient="horz" pos="3127"/>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96332"/>
          </a:xfrm>
          <a:prstGeom prst="rect">
            <a:avLst/>
          </a:prstGeom>
        </p:spPr>
        <p:txBody>
          <a:bodyPr vert="horz" lIns="91440" tIns="45720" rIns="91440" bIns="45720" rtlCol="0"/>
          <a:lstStyle>
            <a:lvl1pPr algn="r">
              <a:defRPr sz="1200"/>
            </a:lvl1pPr>
          </a:lstStyle>
          <a:p>
            <a:fld id="{03AFF4B3-98DC-4F5E-B4B1-7596242F448C}" type="datetimeFigureOut">
              <a:rPr lang="en-GB" smtClean="0"/>
              <a:t>17/10/2020</a:t>
            </a:fld>
            <a:endParaRPr lang="en-GB"/>
          </a:p>
        </p:txBody>
      </p:sp>
      <p:sp>
        <p:nvSpPr>
          <p:cNvPr id="4" name="Slide Image Placeholder 3"/>
          <p:cNvSpPr>
            <a:spLocks noGrp="1" noRot="1" noChangeAspect="1"/>
          </p:cNvSpPr>
          <p:nvPr>
            <p:ph type="sldImg" idx="2"/>
          </p:nvPr>
        </p:nvSpPr>
        <p:spPr>
          <a:xfrm>
            <a:off x="947738"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715153"/>
            <a:ext cx="548640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71800"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9428583"/>
            <a:ext cx="2971800" cy="496332"/>
          </a:xfrm>
          <a:prstGeom prst="rect">
            <a:avLst/>
          </a:prstGeom>
        </p:spPr>
        <p:txBody>
          <a:bodyPr vert="horz" lIns="91440" tIns="45720" rIns="91440" bIns="45720" rtlCol="0" anchor="b"/>
          <a:lstStyle>
            <a:lvl1pPr algn="r">
              <a:defRPr sz="1200"/>
            </a:lvl1pPr>
          </a:lstStyle>
          <a:p>
            <a:fld id="{B2820514-80FE-4487-8F02-D24C0A4AB915}" type="slidenum">
              <a:rPr lang="en-GB" smtClean="0"/>
              <a:t>‹#›</a:t>
            </a:fld>
            <a:endParaRPr lang="en-GB"/>
          </a:p>
        </p:txBody>
      </p:sp>
    </p:spTree>
    <p:extLst>
      <p:ext uri="{BB962C8B-B14F-4D97-AF65-F5344CB8AC3E}">
        <p14:creationId xmlns:p14="http://schemas.microsoft.com/office/powerpoint/2010/main" val="1634247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n.wikipedia.org/wiki/Pannonian_Plain"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n.wikipedia.org/wiki/Danube" TargetMode="External"/><Relationship Id="rId5" Type="http://schemas.openxmlformats.org/officeDocument/2006/relationships/hyperlink" Target="https://en.wikipedia.org/wiki/List_of_cities_in_Serbia" TargetMode="External"/><Relationship Id="rId4" Type="http://schemas.openxmlformats.org/officeDocument/2006/relationships/hyperlink" Target="https://en.wikipedia.org/wiki/Balkans"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820514-80FE-4487-8F02-D24C0A4AB915}" type="slidenum">
              <a:rPr lang="en-GB" smtClean="0"/>
              <a:t>1</a:t>
            </a:fld>
            <a:endParaRPr lang="en-GB"/>
          </a:p>
        </p:txBody>
      </p:sp>
    </p:spTree>
    <p:extLst>
      <p:ext uri="{BB962C8B-B14F-4D97-AF65-F5344CB8AC3E}">
        <p14:creationId xmlns:p14="http://schemas.microsoft.com/office/powerpoint/2010/main" val="36329641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10</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11</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12</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13</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14</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15</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16</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17</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18</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19</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dirty="0"/>
              <a:t>Serbia is situated at the Sotheast Europe </a:t>
            </a:r>
            <a:r>
              <a:rPr lang="en-US" sz="1200" b="0" i="0" kern="1200" dirty="0">
                <a:solidFill>
                  <a:schemeClr val="tx1"/>
                </a:solidFill>
                <a:effectLst/>
                <a:latin typeface="+mn-lt"/>
                <a:ea typeface="+mn-ea"/>
                <a:cs typeface="+mn-cs"/>
              </a:rPr>
              <a:t>in the </a:t>
            </a:r>
            <a:r>
              <a:rPr lang="en-US" sz="1200" b="0" i="0" u="none" strike="noStrike" kern="1200" dirty="0" err="1">
                <a:solidFill>
                  <a:schemeClr val="tx1"/>
                </a:solidFill>
                <a:effectLst/>
                <a:latin typeface="+mn-lt"/>
                <a:ea typeface="+mn-ea"/>
                <a:cs typeface="+mn-cs"/>
                <a:hlinkClick r:id="rId3" tooltip="Pannonian Plain"/>
              </a:rPr>
              <a:t>Pannonian</a:t>
            </a:r>
            <a:r>
              <a:rPr lang="en-US" sz="1200" b="0" i="0" u="none" strike="noStrike" kern="1200" dirty="0">
                <a:solidFill>
                  <a:schemeClr val="tx1"/>
                </a:solidFill>
                <a:effectLst/>
                <a:latin typeface="+mn-lt"/>
                <a:ea typeface="+mn-ea"/>
                <a:cs typeface="+mn-cs"/>
                <a:hlinkClick r:id="rId3" tooltip="Pannonian Plain"/>
              </a:rPr>
              <a:t> Plain</a:t>
            </a:r>
            <a:r>
              <a:rPr lang="en-US" sz="1200" b="0" i="0" kern="1200" dirty="0">
                <a:solidFill>
                  <a:schemeClr val="tx1"/>
                </a:solidFill>
                <a:effectLst/>
                <a:latin typeface="+mn-lt"/>
                <a:ea typeface="+mn-ea"/>
                <a:cs typeface="+mn-cs"/>
              </a:rPr>
              <a:t> and the central </a:t>
            </a:r>
            <a:r>
              <a:rPr lang="en-US" sz="1200" b="0" i="0" u="none" strike="noStrike" kern="1200" dirty="0">
                <a:solidFill>
                  <a:schemeClr val="tx1"/>
                </a:solidFill>
                <a:effectLst/>
                <a:latin typeface="+mn-lt"/>
                <a:ea typeface="+mn-ea"/>
                <a:cs typeface="+mn-cs"/>
                <a:hlinkClick r:id="rId4" tooltip="Balkans"/>
              </a:rPr>
              <a:t>Balkans</a:t>
            </a:r>
            <a:r>
              <a:rPr lang="sr-Latn-RS" sz="1200" b="0" i="0" u="none" strike="noStrike" kern="1200" dirty="0">
                <a:solidFill>
                  <a:schemeClr val="tx1"/>
                </a:solidFill>
                <a:effectLst/>
                <a:latin typeface="+mn-lt"/>
                <a:ea typeface="+mn-ea"/>
                <a:cs typeface="+mn-cs"/>
              </a:rPr>
              <a:t>. The capital city iz Belgrade.</a:t>
            </a:r>
            <a:r>
              <a:rPr lang="sr-Latn-RS" sz="1200" b="0" i="0" u="none" strike="noStrike" kern="1200" baseline="0" dirty="0">
                <a:solidFill>
                  <a:schemeClr val="tx1"/>
                </a:solidFill>
                <a:effectLst/>
                <a:latin typeface="+mn-lt"/>
                <a:ea typeface="+mn-ea"/>
                <a:cs typeface="+mn-cs"/>
              </a:rPr>
              <a:t> </a:t>
            </a:r>
            <a:endParaRPr lang="sr-Latn-RS" sz="1200" b="0" i="0" u="none" strike="noStrike" kern="1200" dirty="0">
              <a:solidFill>
                <a:schemeClr val="tx1"/>
              </a:solidFill>
              <a:effectLst/>
              <a:latin typeface="+mn-lt"/>
              <a:ea typeface="+mn-ea"/>
              <a:cs typeface="+mn-cs"/>
            </a:endParaRPr>
          </a:p>
          <a:p>
            <a:r>
              <a:rPr lang="sr-Latn-RS" sz="1200" b="1" i="0" kern="1200" dirty="0">
                <a:solidFill>
                  <a:schemeClr val="tx1"/>
                </a:solidFill>
                <a:effectLst/>
                <a:latin typeface="+mn-lt"/>
                <a:ea typeface="+mn-ea"/>
                <a:cs typeface="+mn-cs"/>
              </a:rPr>
              <a:t>I come from </a:t>
            </a:r>
            <a:r>
              <a:rPr lang="en-US" sz="1200" b="1" i="0" kern="1200" dirty="0">
                <a:solidFill>
                  <a:schemeClr val="tx1"/>
                </a:solidFill>
                <a:effectLst/>
                <a:latin typeface="+mn-lt"/>
                <a:ea typeface="+mn-ea"/>
                <a:cs typeface="+mn-cs"/>
              </a:rPr>
              <a:t>Novi Sad</a:t>
            </a:r>
            <a:r>
              <a:rPr lang="sr-Latn-RS" sz="1200" b="1" i="0" kern="1200" dirty="0">
                <a:solidFill>
                  <a:schemeClr val="tx1"/>
                </a:solidFill>
                <a:effectLst/>
                <a:latin typeface="+mn-lt"/>
                <a:ea typeface="+mn-ea"/>
                <a:cs typeface="+mn-cs"/>
              </a:rPr>
              <a:t>, it</a:t>
            </a:r>
            <a:r>
              <a:rPr lang="en-US" sz="1200" b="0" i="0" kern="1200" dirty="0">
                <a:solidFill>
                  <a:schemeClr val="tx1"/>
                </a:solidFill>
                <a:effectLst/>
                <a:latin typeface="+mn-lt"/>
                <a:ea typeface="+mn-ea"/>
                <a:cs typeface="+mn-cs"/>
              </a:rPr>
              <a:t> is the second largest </a:t>
            </a:r>
            <a:r>
              <a:rPr lang="en-US" sz="1200" b="0" i="0" u="none" strike="noStrike" kern="1200" dirty="0">
                <a:solidFill>
                  <a:schemeClr val="tx1"/>
                </a:solidFill>
                <a:effectLst/>
                <a:latin typeface="+mn-lt"/>
                <a:ea typeface="+mn-ea"/>
                <a:cs typeface="+mn-cs"/>
                <a:hlinkClick r:id="rId5" tooltip="List of cities in Serbia"/>
              </a:rPr>
              <a:t>city</a:t>
            </a:r>
            <a:r>
              <a:rPr lang="en-US" sz="1200" b="0" i="0" kern="1200" dirty="0">
                <a:solidFill>
                  <a:schemeClr val="tx1"/>
                </a:solidFill>
                <a:effectLst/>
                <a:latin typeface="+mn-lt"/>
                <a:ea typeface="+mn-ea"/>
                <a:cs typeface="+mn-cs"/>
              </a:rPr>
              <a:t> of Serbia,  and </a:t>
            </a:r>
            <a:r>
              <a:rPr lang="sr-Latn-RS" sz="1200" b="0" i="0" kern="1200" dirty="0">
                <a:solidFill>
                  <a:schemeClr val="tx1"/>
                </a:solidFill>
                <a:effectLst/>
                <a:latin typeface="+mn-lt"/>
                <a:ea typeface="+mn-ea"/>
                <a:cs typeface="+mn-cs"/>
              </a:rPr>
              <a:t>i</a:t>
            </a:r>
            <a:r>
              <a:rPr lang="en-US" sz="1200" b="0" i="0" kern="1200" dirty="0">
                <a:solidFill>
                  <a:schemeClr val="tx1"/>
                </a:solidFill>
                <a:effectLst/>
                <a:latin typeface="+mn-lt"/>
                <a:ea typeface="+mn-ea"/>
                <a:cs typeface="+mn-cs"/>
              </a:rPr>
              <a:t>t is located in the </a:t>
            </a:r>
            <a:r>
              <a:rPr lang="sr-Latn-ME" sz="1200" b="0" i="0" kern="1200" dirty="0">
                <a:solidFill>
                  <a:schemeClr val="tx1"/>
                </a:solidFill>
                <a:effectLst/>
                <a:latin typeface="+mn-lt"/>
                <a:ea typeface="+mn-ea"/>
                <a:cs typeface="+mn-cs"/>
              </a:rPr>
              <a:t>northern</a:t>
            </a:r>
            <a:r>
              <a:rPr lang="en-US" sz="1200" b="0" i="0" kern="1200" dirty="0">
                <a:solidFill>
                  <a:schemeClr val="tx1"/>
                </a:solidFill>
                <a:effectLst/>
                <a:latin typeface="+mn-lt"/>
                <a:ea typeface="+mn-ea"/>
                <a:cs typeface="+mn-cs"/>
              </a:rPr>
              <a:t> part of the </a:t>
            </a:r>
            <a:r>
              <a:rPr lang="sr-Latn-RS" sz="1200" b="0" i="0" u="none" strike="noStrike" kern="1200" dirty="0">
                <a:solidFill>
                  <a:schemeClr val="tx1"/>
                </a:solidFill>
                <a:effectLst/>
                <a:latin typeface="+mn-lt"/>
                <a:ea typeface="+mn-ea"/>
                <a:cs typeface="+mn-cs"/>
              </a:rPr>
              <a:t>contry</a:t>
            </a:r>
            <a:r>
              <a:rPr lang="en-US" sz="1200" b="0" i="0" kern="1200" dirty="0">
                <a:solidFill>
                  <a:schemeClr val="tx1"/>
                </a:solidFill>
                <a:effectLst/>
                <a:latin typeface="+mn-lt"/>
                <a:ea typeface="+mn-ea"/>
                <a:cs typeface="+mn-cs"/>
              </a:rPr>
              <a:t>, on the banks of the </a:t>
            </a:r>
            <a:r>
              <a:rPr lang="en-US" sz="1200" b="0" i="0" u="none" strike="noStrike" kern="1200" dirty="0">
                <a:solidFill>
                  <a:schemeClr val="tx1"/>
                </a:solidFill>
                <a:effectLst/>
                <a:latin typeface="+mn-lt"/>
                <a:ea typeface="+mn-ea"/>
                <a:cs typeface="+mn-cs"/>
                <a:hlinkClick r:id="rId6" tooltip="Danube"/>
              </a:rPr>
              <a:t>Danube</a:t>
            </a:r>
            <a:r>
              <a:rPr lang="en-US" sz="1200" b="0" i="0" kern="1200" dirty="0">
                <a:solidFill>
                  <a:schemeClr val="tx1"/>
                </a:solidFill>
                <a:effectLst/>
                <a:latin typeface="+mn-lt"/>
                <a:ea typeface="+mn-ea"/>
                <a:cs typeface="+mn-cs"/>
              </a:rPr>
              <a:t> river.</a:t>
            </a:r>
            <a:endParaRPr lang="en-US" dirty="0"/>
          </a:p>
        </p:txBody>
      </p:sp>
      <p:sp>
        <p:nvSpPr>
          <p:cNvPr id="4" name="Slide Number Placeholder 3"/>
          <p:cNvSpPr>
            <a:spLocks noGrp="1"/>
          </p:cNvSpPr>
          <p:nvPr>
            <p:ph type="sldNum" sz="quarter" idx="10"/>
          </p:nvPr>
        </p:nvSpPr>
        <p:spPr/>
        <p:txBody>
          <a:bodyPr/>
          <a:lstStyle/>
          <a:p>
            <a:fld id="{B2820514-80FE-4487-8F02-D24C0A4AB915}" type="slidenum">
              <a:rPr lang="en-GB" smtClean="0"/>
              <a:t>2</a:t>
            </a:fld>
            <a:endParaRPr lang="en-GB"/>
          </a:p>
        </p:txBody>
      </p:sp>
    </p:spTree>
    <p:extLst>
      <p:ext uri="{BB962C8B-B14F-4D97-AF65-F5344CB8AC3E}">
        <p14:creationId xmlns:p14="http://schemas.microsoft.com/office/powerpoint/2010/main" val="11673537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20</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21</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22</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23</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24</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25</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26</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27</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28</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29</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820514-80FE-4487-8F02-D24C0A4AB915}" type="slidenum">
              <a:rPr lang="en-GB" smtClean="0"/>
              <a:t>3</a:t>
            </a:fld>
            <a:endParaRPr lang="en-GB"/>
          </a:p>
        </p:txBody>
      </p:sp>
    </p:spTree>
    <p:extLst>
      <p:ext uri="{BB962C8B-B14F-4D97-AF65-F5344CB8AC3E}">
        <p14:creationId xmlns:p14="http://schemas.microsoft.com/office/powerpoint/2010/main" val="11673537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30</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31</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32</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33</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34</a:t>
            </a:fld>
            <a:endParaRPr lang="en-GB"/>
          </a:p>
        </p:txBody>
      </p:sp>
    </p:spTree>
    <p:extLst>
      <p:ext uri="{BB962C8B-B14F-4D97-AF65-F5344CB8AC3E}">
        <p14:creationId xmlns:p14="http://schemas.microsoft.com/office/powerpoint/2010/main" val="746964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820514-80FE-4487-8F02-D24C0A4AB915}" type="slidenum">
              <a:rPr lang="en-GB" smtClean="0"/>
              <a:t>4</a:t>
            </a:fld>
            <a:endParaRPr lang="en-GB"/>
          </a:p>
        </p:txBody>
      </p:sp>
    </p:spTree>
    <p:extLst>
      <p:ext uri="{BB962C8B-B14F-4D97-AF65-F5344CB8AC3E}">
        <p14:creationId xmlns:p14="http://schemas.microsoft.com/office/powerpoint/2010/main" val="1167353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820514-80FE-4487-8F02-D24C0A4AB915}" type="slidenum">
              <a:rPr lang="en-GB" smtClean="0"/>
              <a:t>5</a:t>
            </a:fld>
            <a:endParaRPr lang="en-GB"/>
          </a:p>
        </p:txBody>
      </p:sp>
    </p:spTree>
    <p:extLst>
      <p:ext uri="{BB962C8B-B14F-4D97-AF65-F5344CB8AC3E}">
        <p14:creationId xmlns:p14="http://schemas.microsoft.com/office/powerpoint/2010/main" val="1167353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6</a:t>
            </a:fld>
            <a:endParaRPr lang="en-GB" dirty="0"/>
          </a:p>
        </p:txBody>
      </p:sp>
    </p:spTree>
    <p:extLst>
      <p:ext uri="{BB962C8B-B14F-4D97-AF65-F5344CB8AC3E}">
        <p14:creationId xmlns:p14="http://schemas.microsoft.com/office/powerpoint/2010/main" val="7469646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7</a:t>
            </a:fld>
            <a:endParaRPr lang="en-GB" dirty="0"/>
          </a:p>
        </p:txBody>
      </p:sp>
    </p:spTree>
    <p:extLst>
      <p:ext uri="{BB962C8B-B14F-4D97-AF65-F5344CB8AC3E}">
        <p14:creationId xmlns:p14="http://schemas.microsoft.com/office/powerpoint/2010/main" val="7469646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8</a:t>
            </a:fld>
            <a:endParaRPr lang="en-GB" dirty="0"/>
          </a:p>
        </p:txBody>
      </p:sp>
    </p:spTree>
    <p:extLst>
      <p:ext uri="{BB962C8B-B14F-4D97-AF65-F5344CB8AC3E}">
        <p14:creationId xmlns:p14="http://schemas.microsoft.com/office/powerpoint/2010/main" val="746964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2820514-80FE-4487-8F02-D24C0A4AB915}" type="slidenum">
              <a:rPr lang="en-GB" smtClean="0"/>
              <a:t>9</a:t>
            </a:fld>
            <a:endParaRPr lang="en-GB"/>
          </a:p>
        </p:txBody>
      </p:sp>
    </p:spTree>
    <p:extLst>
      <p:ext uri="{BB962C8B-B14F-4D97-AF65-F5344CB8AC3E}">
        <p14:creationId xmlns:p14="http://schemas.microsoft.com/office/powerpoint/2010/main" val="7469646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sphere1.png"/>
          <p:cNvPicPr>
            <a:picLocks noChangeAspect="1"/>
          </p:cNvPicPr>
          <p:nvPr/>
        </p:nvPicPr>
        <p:blipFill>
          <a:blip r:embed="rId2" cstate="print"/>
          <a:stretch>
            <a:fillRect/>
          </a:stretch>
        </p:blipFill>
        <p:spPr>
          <a:xfrm>
            <a:off x="6850374" y="0"/>
            <a:ext cx="2293626" cy="6858000"/>
          </a:xfrm>
          <a:prstGeom prst="rect">
            <a:avLst/>
          </a:prstGeom>
        </p:spPr>
      </p:pic>
      <p:sp>
        <p:nvSpPr>
          <p:cNvPr id="3" name="Subtitle 2"/>
          <p:cNvSpPr>
            <a:spLocks noGrp="1"/>
          </p:cNvSpPr>
          <p:nvPr>
            <p:ph type="subTitle" idx="1"/>
          </p:nvPr>
        </p:nvSpPr>
        <p:spPr>
          <a:xfrm>
            <a:off x="2438400" y="3581400"/>
            <a:ext cx="3962400" cy="2133600"/>
          </a:xfrm>
        </p:spPr>
        <p:txBody>
          <a:bodyPr anchor="t">
            <a:normAutofit/>
          </a:bodyPr>
          <a:lstStyle>
            <a:lvl1pPr marL="0" indent="0" algn="r">
              <a:buNone/>
              <a:defRPr sz="1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6" name="Title 15"/>
          <p:cNvSpPr>
            <a:spLocks noGrp="1"/>
          </p:cNvSpPr>
          <p:nvPr>
            <p:ph type="title"/>
          </p:nvPr>
        </p:nvSpPr>
        <p:spPr>
          <a:xfrm>
            <a:off x="2438400" y="1447800"/>
            <a:ext cx="3962400" cy="2133600"/>
          </a:xfrm>
        </p:spPr>
        <p:txBody>
          <a:bodyPr anchor="b"/>
          <a:lstStyle/>
          <a:p>
            <a:r>
              <a:rPr lang="en-US"/>
              <a:t>Click to edit Master title style</a:t>
            </a:r>
            <a:endParaRPr lang="en-US" dirty="0"/>
          </a:p>
        </p:txBody>
      </p:sp>
      <p:sp>
        <p:nvSpPr>
          <p:cNvPr id="13" name="Date Placeholder 12"/>
          <p:cNvSpPr>
            <a:spLocks noGrp="1"/>
          </p:cNvSpPr>
          <p:nvPr>
            <p:ph type="dt" sz="half" idx="10"/>
          </p:nvPr>
        </p:nvSpPr>
        <p:spPr>
          <a:xfrm>
            <a:off x="3582988" y="6426201"/>
            <a:ext cx="2819399" cy="126999"/>
          </a:xfrm>
        </p:spPr>
        <p:txBody>
          <a:bodyPr/>
          <a:lstStyle/>
          <a:p>
            <a:fld id="{F90752BE-EB7E-4D40-A35F-F0F704E4CC47}" type="datetimeFigureOut">
              <a:rPr lang="en-GB" smtClean="0"/>
              <a:t>17/10/2020</a:t>
            </a:fld>
            <a:endParaRPr lang="en-GB"/>
          </a:p>
        </p:txBody>
      </p:sp>
      <p:sp>
        <p:nvSpPr>
          <p:cNvPr id="14" name="Slide Number Placeholder 13"/>
          <p:cNvSpPr>
            <a:spLocks noGrp="1"/>
          </p:cNvSpPr>
          <p:nvPr>
            <p:ph type="sldNum" sz="quarter" idx="11"/>
          </p:nvPr>
        </p:nvSpPr>
        <p:spPr>
          <a:xfrm>
            <a:off x="6414976" y="6400800"/>
            <a:ext cx="457200" cy="152400"/>
          </a:xfrm>
        </p:spPr>
        <p:txBody>
          <a:bodyPr/>
          <a:lstStyle>
            <a:lvl1pPr algn="r">
              <a:defRPr/>
            </a:lvl1pPr>
          </a:lstStyle>
          <a:p>
            <a:fld id="{B6814D2C-DA23-4422-98DC-2754F481695A}" type="slidenum">
              <a:rPr lang="en-GB" smtClean="0"/>
              <a:t>‹#›</a:t>
            </a:fld>
            <a:endParaRPr lang="en-GB"/>
          </a:p>
        </p:txBody>
      </p:sp>
      <p:sp>
        <p:nvSpPr>
          <p:cNvPr id="15" name="Footer Placeholder 14"/>
          <p:cNvSpPr>
            <a:spLocks noGrp="1"/>
          </p:cNvSpPr>
          <p:nvPr>
            <p:ph type="ftr" sz="quarter" idx="12"/>
          </p:nvPr>
        </p:nvSpPr>
        <p:spPr>
          <a:xfrm>
            <a:off x="3581400" y="6296248"/>
            <a:ext cx="2820987" cy="152400"/>
          </a:xfrm>
        </p:spPr>
        <p:txBody>
          <a:bodyPr/>
          <a:lstStyle/>
          <a:p>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Date Placeholder 12"/>
          <p:cNvSpPr>
            <a:spLocks noGrp="1"/>
          </p:cNvSpPr>
          <p:nvPr>
            <p:ph type="dt" sz="half" idx="10"/>
          </p:nvPr>
        </p:nvSpPr>
        <p:spPr/>
        <p:txBody>
          <a:bodyPr/>
          <a:lstStyle/>
          <a:p>
            <a:fld id="{F90752BE-EB7E-4D40-A35F-F0F704E4CC47}" type="datetimeFigureOut">
              <a:rPr lang="en-GB" smtClean="0"/>
              <a:t>17/10/2020</a:t>
            </a:fld>
            <a:endParaRPr lang="en-GB"/>
          </a:p>
        </p:txBody>
      </p:sp>
      <p:sp>
        <p:nvSpPr>
          <p:cNvPr id="14" name="Slide Number Placeholder 13"/>
          <p:cNvSpPr>
            <a:spLocks noGrp="1"/>
          </p:cNvSpPr>
          <p:nvPr>
            <p:ph type="sldNum" sz="quarter" idx="11"/>
          </p:nvPr>
        </p:nvSpPr>
        <p:spPr/>
        <p:txBody>
          <a:bodyPr/>
          <a:lstStyle/>
          <a:p>
            <a:fld id="{B6814D2C-DA23-4422-98DC-2754F481695A}" type="slidenum">
              <a:rPr lang="en-GB" smtClean="0"/>
              <a:t>‹#›</a:t>
            </a:fld>
            <a:endParaRPr lang="en-GB"/>
          </a:p>
        </p:txBody>
      </p:sp>
      <p:sp>
        <p:nvSpPr>
          <p:cNvPr id="15" name="Footer Placeholder 14"/>
          <p:cNvSpPr>
            <a:spLocks noGrp="1"/>
          </p:cNvSpPr>
          <p:nvPr>
            <p:ph type="ftr" sz="quarter" idx="12"/>
          </p:nvPr>
        </p:nvSpPr>
        <p:spPr/>
        <p:txBody>
          <a:bodyPr/>
          <a:lstStyle/>
          <a:p>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Date Placeholder 12"/>
          <p:cNvSpPr>
            <a:spLocks noGrp="1"/>
          </p:cNvSpPr>
          <p:nvPr>
            <p:ph type="dt" sz="half" idx="10"/>
          </p:nvPr>
        </p:nvSpPr>
        <p:spPr/>
        <p:txBody>
          <a:bodyPr/>
          <a:lstStyle/>
          <a:p>
            <a:fld id="{F90752BE-EB7E-4D40-A35F-F0F704E4CC47}" type="datetimeFigureOut">
              <a:rPr lang="en-GB" smtClean="0"/>
              <a:t>17/10/2020</a:t>
            </a:fld>
            <a:endParaRPr lang="en-GB"/>
          </a:p>
        </p:txBody>
      </p:sp>
      <p:sp>
        <p:nvSpPr>
          <p:cNvPr id="14" name="Slide Number Placeholder 13"/>
          <p:cNvSpPr>
            <a:spLocks noGrp="1"/>
          </p:cNvSpPr>
          <p:nvPr>
            <p:ph type="sldNum" sz="quarter" idx="11"/>
          </p:nvPr>
        </p:nvSpPr>
        <p:spPr/>
        <p:txBody>
          <a:bodyPr/>
          <a:lstStyle/>
          <a:p>
            <a:fld id="{B6814D2C-DA23-4422-98DC-2754F481695A}" type="slidenum">
              <a:rPr lang="en-GB" smtClean="0"/>
              <a:t>‹#›</a:t>
            </a:fld>
            <a:endParaRPr lang="en-GB"/>
          </a:p>
        </p:txBody>
      </p:sp>
      <p:sp>
        <p:nvSpPr>
          <p:cNvPr id="15" name="Footer Placeholder 14"/>
          <p:cNvSpPr>
            <a:spLocks noGrp="1"/>
          </p:cNvSpPr>
          <p:nvPr>
            <p:ph type="ftr" sz="quarter" idx="12"/>
          </p:nvPr>
        </p:nvSpPr>
        <p:spPr/>
        <p:txBody>
          <a:bodyPr/>
          <a:lstStyle/>
          <a:p>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3657600" cy="5714999"/>
          </a:xfrm>
        </p:spPr>
        <p:txBody>
          <a:bodyPr/>
          <a:lstStyle>
            <a:lvl5pPr>
              <a:defRPr/>
            </a:lvl5pPr>
            <a:lvl6pPr>
              <a:defRPr/>
            </a:lvl6pPr>
            <a:lvl7pPr>
              <a:defRPr/>
            </a:lvl7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15"/>
          <p:cNvSpPr>
            <a:spLocks noGrp="1"/>
          </p:cNvSpPr>
          <p:nvPr>
            <p:ph type="title"/>
          </p:nvPr>
        </p:nvSpPr>
        <p:spPr/>
        <p:txBody>
          <a:bodyPr/>
          <a:lstStyle/>
          <a:p>
            <a:r>
              <a:rPr lang="en-US"/>
              <a:t>Click to edit Master title style</a:t>
            </a:r>
          </a:p>
        </p:txBody>
      </p:sp>
      <p:sp>
        <p:nvSpPr>
          <p:cNvPr id="10" name="Date Placeholder 9"/>
          <p:cNvSpPr>
            <a:spLocks noGrp="1"/>
          </p:cNvSpPr>
          <p:nvPr>
            <p:ph type="dt" sz="half" idx="10"/>
          </p:nvPr>
        </p:nvSpPr>
        <p:spPr/>
        <p:txBody>
          <a:bodyPr/>
          <a:lstStyle/>
          <a:p>
            <a:fld id="{F90752BE-EB7E-4D40-A35F-F0F704E4CC47}" type="datetimeFigureOut">
              <a:rPr lang="en-GB" smtClean="0"/>
              <a:t>17/10/2020</a:t>
            </a:fld>
            <a:endParaRPr lang="en-GB"/>
          </a:p>
        </p:txBody>
      </p:sp>
      <p:sp>
        <p:nvSpPr>
          <p:cNvPr id="11" name="Slide Number Placeholder 10"/>
          <p:cNvSpPr>
            <a:spLocks noGrp="1"/>
          </p:cNvSpPr>
          <p:nvPr>
            <p:ph type="sldNum" sz="quarter" idx="11"/>
          </p:nvPr>
        </p:nvSpPr>
        <p:spPr/>
        <p:txBody>
          <a:bodyPr/>
          <a:lstStyle/>
          <a:p>
            <a:fld id="{B6814D2C-DA23-4422-98DC-2754F481695A}" type="slidenum">
              <a:rPr lang="en-GB" smtClean="0"/>
              <a:t>‹#›</a:t>
            </a:fld>
            <a:endParaRPr lang="en-GB"/>
          </a:p>
        </p:txBody>
      </p:sp>
      <p:sp>
        <p:nvSpPr>
          <p:cNvPr id="12" name="Footer Placeholder 11"/>
          <p:cNvSpPr>
            <a:spLocks noGrp="1"/>
          </p:cNvSpPr>
          <p:nvPr>
            <p:ph type="ftr" sz="quarter" idx="12"/>
          </p:nvPr>
        </p:nvSpPr>
        <p:spPr/>
        <p:txBody>
          <a:bodyPr/>
          <a:lstStyle/>
          <a:p>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descr="sphere1.png"/>
          <p:cNvPicPr>
            <a:picLocks noChangeAspect="1"/>
          </p:cNvPicPr>
          <p:nvPr/>
        </p:nvPicPr>
        <p:blipFill>
          <a:blip r:embed="rId2" cstate="print"/>
          <a:stretch>
            <a:fillRect/>
          </a:stretch>
        </p:blipFill>
        <p:spPr>
          <a:xfrm>
            <a:off x="6858000" y="0"/>
            <a:ext cx="2293626" cy="6858000"/>
          </a:xfrm>
          <a:prstGeom prst="rect">
            <a:avLst/>
          </a:prstGeom>
        </p:spPr>
      </p:pic>
      <p:sp>
        <p:nvSpPr>
          <p:cNvPr id="12" name="Date Placeholder 11"/>
          <p:cNvSpPr>
            <a:spLocks noGrp="1"/>
          </p:cNvSpPr>
          <p:nvPr>
            <p:ph type="dt" sz="half" idx="10"/>
          </p:nvPr>
        </p:nvSpPr>
        <p:spPr>
          <a:xfrm>
            <a:off x="839788" y="6426201"/>
            <a:ext cx="2819399" cy="126999"/>
          </a:xfrm>
        </p:spPr>
        <p:txBody>
          <a:bodyPr/>
          <a:lstStyle/>
          <a:p>
            <a:fld id="{F90752BE-EB7E-4D40-A35F-F0F704E4CC47}" type="datetimeFigureOut">
              <a:rPr lang="en-GB" smtClean="0"/>
              <a:t>17/10/2020</a:t>
            </a:fld>
            <a:endParaRPr lang="en-GB"/>
          </a:p>
        </p:txBody>
      </p:sp>
      <p:sp>
        <p:nvSpPr>
          <p:cNvPr id="13" name="Slide Number Placeholder 12"/>
          <p:cNvSpPr>
            <a:spLocks noGrp="1"/>
          </p:cNvSpPr>
          <p:nvPr>
            <p:ph type="sldNum" sz="quarter" idx="11"/>
          </p:nvPr>
        </p:nvSpPr>
        <p:spPr>
          <a:xfrm>
            <a:off x="4116388" y="6400800"/>
            <a:ext cx="533400" cy="152400"/>
          </a:xfrm>
        </p:spPr>
        <p:txBody>
          <a:bodyPr/>
          <a:lstStyle/>
          <a:p>
            <a:fld id="{B6814D2C-DA23-4422-98DC-2754F481695A}" type="slidenum">
              <a:rPr lang="en-GB" smtClean="0"/>
              <a:t>‹#›</a:t>
            </a:fld>
            <a:endParaRPr lang="en-GB"/>
          </a:p>
        </p:txBody>
      </p:sp>
      <p:sp>
        <p:nvSpPr>
          <p:cNvPr id="14" name="Footer Placeholder 13"/>
          <p:cNvSpPr>
            <a:spLocks noGrp="1"/>
          </p:cNvSpPr>
          <p:nvPr>
            <p:ph type="ftr" sz="quarter" idx="12"/>
          </p:nvPr>
        </p:nvSpPr>
        <p:spPr>
          <a:xfrm>
            <a:off x="838200" y="6296248"/>
            <a:ext cx="2820987" cy="152400"/>
          </a:xfrm>
        </p:spPr>
        <p:txBody>
          <a:bodyPr/>
          <a:lstStyle/>
          <a:p>
            <a:endParaRPr lang="en-GB"/>
          </a:p>
        </p:txBody>
      </p:sp>
      <p:sp>
        <p:nvSpPr>
          <p:cNvPr id="15" name="Title 14"/>
          <p:cNvSpPr>
            <a:spLocks noGrp="1"/>
          </p:cNvSpPr>
          <p:nvPr>
            <p:ph type="title"/>
          </p:nvPr>
        </p:nvSpPr>
        <p:spPr>
          <a:xfrm>
            <a:off x="457200" y="1828800"/>
            <a:ext cx="3200400" cy="1752600"/>
          </a:xfrm>
        </p:spPr>
        <p:txBody>
          <a:bodyPr anchor="b"/>
          <a:lstStyle/>
          <a:p>
            <a:r>
              <a:rPr lang="en-US"/>
              <a:t>Click to edit Master title style</a:t>
            </a:r>
          </a:p>
        </p:txBody>
      </p:sp>
      <p:sp>
        <p:nvSpPr>
          <p:cNvPr id="3" name="Text Placeholder 2"/>
          <p:cNvSpPr>
            <a:spLocks noGrp="1"/>
          </p:cNvSpPr>
          <p:nvPr>
            <p:ph type="body" sz="quarter" idx="13"/>
          </p:nvPr>
        </p:nvSpPr>
        <p:spPr>
          <a:xfrm>
            <a:off x="457200" y="3578224"/>
            <a:ext cx="3200645" cy="1459767"/>
          </a:xfrm>
        </p:spPr>
        <p:txBody>
          <a:bodyPr anchor="t">
            <a:norm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lang="en-US" sz="1400" kern="1200" dirty="0" smtClean="0">
                <a:solidFill>
                  <a:schemeClr val="tx2"/>
                </a:solidFill>
                <a:latin typeface="+mn-lt"/>
                <a:ea typeface="+mn-ea"/>
                <a:cs typeface="+mn-cs"/>
              </a:defRPr>
            </a:lvl1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4290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7200" y="4572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p:cNvSpPr>
            <a:spLocks noGrp="1"/>
          </p:cNvSpPr>
          <p:nvPr>
            <p:ph type="title"/>
          </p:nvPr>
        </p:nvSpPr>
        <p:spPr>
          <a:xfrm>
            <a:off x="4876800" y="457200"/>
            <a:ext cx="2819400" cy="5714999"/>
          </a:xfrm>
        </p:spPr>
        <p:txBody>
          <a:bodyPr/>
          <a:lstStyle/>
          <a:p>
            <a:r>
              <a:rPr lang="en-US"/>
              <a:t>Click to edit Master title style</a:t>
            </a:r>
          </a:p>
        </p:txBody>
      </p:sp>
      <p:sp>
        <p:nvSpPr>
          <p:cNvPr id="9" name="Date Placeholder 8"/>
          <p:cNvSpPr>
            <a:spLocks noGrp="1"/>
          </p:cNvSpPr>
          <p:nvPr>
            <p:ph type="dt" sz="half" idx="10"/>
          </p:nvPr>
        </p:nvSpPr>
        <p:spPr/>
        <p:txBody>
          <a:bodyPr/>
          <a:lstStyle/>
          <a:p>
            <a:fld id="{F90752BE-EB7E-4D40-A35F-F0F704E4CC47}" type="datetimeFigureOut">
              <a:rPr lang="en-GB" smtClean="0"/>
              <a:t>17/10/2020</a:t>
            </a:fld>
            <a:endParaRPr lang="en-GB"/>
          </a:p>
        </p:txBody>
      </p:sp>
      <p:sp>
        <p:nvSpPr>
          <p:cNvPr id="13" name="Slide Number Placeholder 12"/>
          <p:cNvSpPr>
            <a:spLocks noGrp="1"/>
          </p:cNvSpPr>
          <p:nvPr>
            <p:ph type="sldNum" sz="quarter" idx="11"/>
          </p:nvPr>
        </p:nvSpPr>
        <p:spPr/>
        <p:txBody>
          <a:bodyPr/>
          <a:lstStyle/>
          <a:p>
            <a:fld id="{B6814D2C-DA23-4422-98DC-2754F481695A}" type="slidenum">
              <a:rPr lang="en-GB" smtClean="0"/>
              <a:t>‹#›</a:t>
            </a:fld>
            <a:endParaRPr lang="en-GB"/>
          </a:p>
        </p:txBody>
      </p:sp>
      <p:sp>
        <p:nvSpPr>
          <p:cNvPr id="14" name="Footer Placeholder 13"/>
          <p:cNvSpPr>
            <a:spLocks noGrp="1"/>
          </p:cNvSpPr>
          <p:nvPr>
            <p:ph type="ftr" sz="quarter" idx="12"/>
          </p:nvPr>
        </p:nvSpPr>
        <p:spPr/>
        <p:txBody>
          <a:bodyPr/>
          <a:lstStyle/>
          <a:p>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75238"/>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675288"/>
            <a:ext cx="3581400" cy="2525112"/>
          </a:xfrm>
        </p:spPr>
        <p:txBody>
          <a:bodyPr anchor="t">
            <a:normAutofit/>
          </a:bodyPr>
          <a:lstStyle>
            <a:lvl1pPr marL="228600" indent="-182880">
              <a:defRPr sz="1400"/>
            </a:lvl1pPr>
            <a:lvl2pPr>
              <a:defRPr sz="1400"/>
            </a:lvl2pPr>
            <a:lvl3pPr>
              <a:defRPr sz="1400"/>
            </a:lvl3pPr>
            <a:lvl4pPr>
              <a:defRPr sz="1400" baseline="0"/>
            </a:lvl4pPr>
            <a:lvl5pPr>
              <a:buFont typeface="Wingdings" pitchFamily="2" charset="2"/>
              <a:buChar char="§"/>
              <a:defRPr sz="1400"/>
            </a:lvl5pPr>
            <a:lvl6pPr>
              <a:buFont typeface="Wingdings" pitchFamily="2" charset="2"/>
              <a:buChar cha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57199" y="3429000"/>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57199" y="3840162"/>
            <a:ext cx="3581400" cy="2515198"/>
          </a:xfrm>
        </p:spPr>
        <p:txBody>
          <a:bodyPr anchor="t">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p:cNvSpPr>
            <a:spLocks noGrp="1"/>
          </p:cNvSpPr>
          <p:nvPr>
            <p:ph type="title"/>
          </p:nvPr>
        </p:nvSpPr>
        <p:spPr>
          <a:xfrm>
            <a:off x="4876800" y="457200"/>
            <a:ext cx="2819400" cy="5714999"/>
          </a:xfrm>
        </p:spPr>
        <p:txBody>
          <a:bodyPr/>
          <a:lstStyle/>
          <a:p>
            <a:r>
              <a:rPr lang="en-US"/>
              <a:t>Click to edit Master title style</a:t>
            </a:r>
          </a:p>
        </p:txBody>
      </p:sp>
      <p:sp>
        <p:nvSpPr>
          <p:cNvPr id="12" name="Date Placeholder 11"/>
          <p:cNvSpPr>
            <a:spLocks noGrp="1"/>
          </p:cNvSpPr>
          <p:nvPr>
            <p:ph type="dt" sz="half" idx="10"/>
          </p:nvPr>
        </p:nvSpPr>
        <p:spPr/>
        <p:txBody>
          <a:bodyPr/>
          <a:lstStyle/>
          <a:p>
            <a:fld id="{F90752BE-EB7E-4D40-A35F-F0F704E4CC47}" type="datetimeFigureOut">
              <a:rPr lang="en-GB" smtClean="0"/>
              <a:t>17/10/2020</a:t>
            </a:fld>
            <a:endParaRPr lang="en-GB"/>
          </a:p>
        </p:txBody>
      </p:sp>
      <p:sp>
        <p:nvSpPr>
          <p:cNvPr id="14" name="Slide Number Placeholder 13"/>
          <p:cNvSpPr>
            <a:spLocks noGrp="1"/>
          </p:cNvSpPr>
          <p:nvPr>
            <p:ph type="sldNum" sz="quarter" idx="11"/>
          </p:nvPr>
        </p:nvSpPr>
        <p:spPr/>
        <p:txBody>
          <a:bodyPr/>
          <a:lstStyle/>
          <a:p>
            <a:fld id="{B6814D2C-DA23-4422-98DC-2754F481695A}" type="slidenum">
              <a:rPr lang="en-GB" smtClean="0"/>
              <a:t>‹#›</a:t>
            </a:fld>
            <a:endParaRPr lang="en-GB"/>
          </a:p>
        </p:txBody>
      </p:sp>
      <p:sp>
        <p:nvSpPr>
          <p:cNvPr id="16" name="Footer Placeholder 15"/>
          <p:cNvSpPr>
            <a:spLocks noGrp="1"/>
          </p:cNvSpPr>
          <p:nvPr>
            <p:ph type="ftr" sz="quarter" idx="12"/>
          </p:nvPr>
        </p:nvSpPr>
        <p:spPr/>
        <p:txBody>
          <a:bodyPr/>
          <a:lstStyle/>
          <a:p>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733800" y="457200"/>
            <a:ext cx="3962400" cy="5715000"/>
          </a:xfrm>
        </p:spPr>
        <p:txBody>
          <a:bodyPr/>
          <a:lstStyle/>
          <a:p>
            <a:r>
              <a:rPr lang="en-US"/>
              <a:t>Click to edit Master title style</a:t>
            </a:r>
            <a:endParaRPr lang="en-US" dirty="0"/>
          </a:p>
        </p:txBody>
      </p:sp>
      <p:sp>
        <p:nvSpPr>
          <p:cNvPr id="9" name="Date Placeholder 8"/>
          <p:cNvSpPr>
            <a:spLocks noGrp="1"/>
          </p:cNvSpPr>
          <p:nvPr>
            <p:ph type="dt" sz="half" idx="10"/>
          </p:nvPr>
        </p:nvSpPr>
        <p:spPr/>
        <p:txBody>
          <a:bodyPr/>
          <a:lstStyle/>
          <a:p>
            <a:fld id="{F90752BE-EB7E-4D40-A35F-F0F704E4CC47}" type="datetimeFigureOut">
              <a:rPr lang="en-GB" smtClean="0"/>
              <a:t>17/10/2020</a:t>
            </a:fld>
            <a:endParaRPr lang="en-GB"/>
          </a:p>
        </p:txBody>
      </p:sp>
      <p:sp>
        <p:nvSpPr>
          <p:cNvPr id="10" name="Slide Number Placeholder 9"/>
          <p:cNvSpPr>
            <a:spLocks noGrp="1"/>
          </p:cNvSpPr>
          <p:nvPr>
            <p:ph type="sldNum" sz="quarter" idx="11"/>
          </p:nvPr>
        </p:nvSpPr>
        <p:spPr/>
        <p:txBody>
          <a:bodyPr/>
          <a:lstStyle/>
          <a:p>
            <a:fld id="{B6814D2C-DA23-4422-98DC-2754F481695A}" type="slidenum">
              <a:rPr lang="en-GB" smtClean="0"/>
              <a:t>‹#›</a:t>
            </a:fld>
            <a:endParaRPr lang="en-GB"/>
          </a:p>
        </p:txBody>
      </p:sp>
      <p:sp>
        <p:nvSpPr>
          <p:cNvPr id="11" name="Footer Placeholder 10"/>
          <p:cNvSpPr>
            <a:spLocks noGrp="1"/>
          </p:cNvSpPr>
          <p:nvPr>
            <p:ph type="ftr" sz="quarter" idx="12"/>
          </p:nvPr>
        </p:nvSpPr>
        <p:spPr/>
        <p:txBody>
          <a:bodyPr/>
          <a:lstStyle/>
          <a:p>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F90752BE-EB7E-4D40-A35F-F0F704E4CC47}" type="datetimeFigureOut">
              <a:rPr lang="en-GB" smtClean="0"/>
              <a:t>17/10/2020</a:t>
            </a:fld>
            <a:endParaRPr lang="en-GB"/>
          </a:p>
        </p:txBody>
      </p:sp>
      <p:sp>
        <p:nvSpPr>
          <p:cNvPr id="9" name="Slide Number Placeholder 8"/>
          <p:cNvSpPr>
            <a:spLocks noGrp="1"/>
          </p:cNvSpPr>
          <p:nvPr>
            <p:ph type="sldNum" sz="quarter" idx="11"/>
          </p:nvPr>
        </p:nvSpPr>
        <p:spPr/>
        <p:txBody>
          <a:bodyPr/>
          <a:lstStyle/>
          <a:p>
            <a:fld id="{B6814D2C-DA23-4422-98DC-2754F481695A}" type="slidenum">
              <a:rPr lang="en-GB" smtClean="0"/>
              <a:t>‹#›</a:t>
            </a:fld>
            <a:endParaRPr lang="en-GB"/>
          </a:p>
        </p:txBody>
      </p:sp>
      <p:sp>
        <p:nvSpPr>
          <p:cNvPr id="10" name="Footer Placeholder 9"/>
          <p:cNvSpPr>
            <a:spLocks noGrp="1"/>
          </p:cNvSpPr>
          <p:nvPr>
            <p:ph type="ftr" sz="quarter" idx="12"/>
          </p:nvPr>
        </p:nvSpPr>
        <p:spPr/>
        <p:txBody>
          <a:bodyPr/>
          <a:lstStyle/>
          <a:p>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81600" y="1676400"/>
            <a:ext cx="2514600" cy="1874837"/>
          </a:xfrm>
        </p:spPr>
        <p:txBody>
          <a:bodyPr anchor="b">
            <a:normAutofit/>
          </a:bodyPr>
          <a:lstStyle>
            <a:lvl1pPr algn="r">
              <a:defRPr sz="2000" b="0">
                <a:effectLst/>
              </a:defRPr>
            </a:lvl1pPr>
          </a:lstStyle>
          <a:p>
            <a:r>
              <a:rPr lang="en-US"/>
              <a:t>Click to edit Master title style</a:t>
            </a:r>
            <a:endParaRPr lang="en-US" dirty="0"/>
          </a:p>
        </p:txBody>
      </p:sp>
      <p:sp>
        <p:nvSpPr>
          <p:cNvPr id="3" name="Content Placeholder 2"/>
          <p:cNvSpPr>
            <a:spLocks noGrp="1"/>
          </p:cNvSpPr>
          <p:nvPr>
            <p:ph idx="1"/>
          </p:nvPr>
        </p:nvSpPr>
        <p:spPr>
          <a:xfrm>
            <a:off x="304800" y="1676400"/>
            <a:ext cx="4700016" cy="3505200"/>
          </a:xfrm>
        </p:spPr>
        <p:txBody>
          <a:bodyPr>
            <a:normAutofit/>
          </a:bodyPr>
          <a:lstStyle>
            <a:lvl1pPr marL="228600" indent="-182880">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5" name="Date Placeholder 14"/>
          <p:cNvSpPr>
            <a:spLocks noGrp="1"/>
          </p:cNvSpPr>
          <p:nvPr>
            <p:ph type="dt" sz="half" idx="10"/>
          </p:nvPr>
        </p:nvSpPr>
        <p:spPr/>
        <p:txBody>
          <a:bodyPr/>
          <a:lstStyle/>
          <a:p>
            <a:fld id="{F90752BE-EB7E-4D40-A35F-F0F704E4CC47}" type="datetimeFigureOut">
              <a:rPr lang="en-GB" smtClean="0"/>
              <a:t>17/10/2020</a:t>
            </a:fld>
            <a:endParaRPr lang="en-GB"/>
          </a:p>
        </p:txBody>
      </p:sp>
      <p:sp>
        <p:nvSpPr>
          <p:cNvPr id="16" name="Slide Number Placeholder 15"/>
          <p:cNvSpPr>
            <a:spLocks noGrp="1"/>
          </p:cNvSpPr>
          <p:nvPr>
            <p:ph type="sldNum" sz="quarter" idx="11"/>
          </p:nvPr>
        </p:nvSpPr>
        <p:spPr/>
        <p:txBody>
          <a:bodyPr/>
          <a:lstStyle/>
          <a:p>
            <a:fld id="{B6814D2C-DA23-4422-98DC-2754F481695A}" type="slidenum">
              <a:rPr lang="en-GB" smtClean="0"/>
              <a:t>‹#›</a:t>
            </a:fld>
            <a:endParaRPr lang="en-GB"/>
          </a:p>
        </p:txBody>
      </p:sp>
      <p:sp>
        <p:nvSpPr>
          <p:cNvPr id="17" name="Footer Placeholder 16"/>
          <p:cNvSpPr>
            <a:spLocks noGrp="1"/>
          </p:cNvSpPr>
          <p:nvPr>
            <p:ph type="ftr" sz="quarter" idx="12"/>
          </p:nvPr>
        </p:nvSpPr>
        <p:spPr/>
        <p:txBody>
          <a:bodyPr/>
          <a:lstStyle/>
          <a:p>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1676400"/>
            <a:ext cx="4696967" cy="3505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Title 1"/>
          <p:cNvSpPr>
            <a:spLocks noGrp="1"/>
          </p:cNvSpPr>
          <p:nvPr>
            <p:ph type="title"/>
          </p:nvPr>
        </p:nvSpPr>
        <p:spPr>
          <a:xfrm>
            <a:off x="5181600" y="1676400"/>
            <a:ext cx="2514600" cy="1875972"/>
          </a:xfrm>
        </p:spPr>
        <p:txBody>
          <a:bodyPr anchor="b">
            <a:normAutofit/>
          </a:bodyPr>
          <a:lstStyle>
            <a:lvl1pPr algn="r">
              <a:defRPr sz="2000" b="0">
                <a:effectLst/>
              </a:defRPr>
            </a:lvl1pPr>
          </a:lstStyle>
          <a:p>
            <a:r>
              <a:rPr lang="en-US"/>
              <a:t>Click to edit Master title style</a:t>
            </a:r>
            <a:endParaRPr lang="en-US" dirty="0"/>
          </a:p>
        </p:txBody>
      </p:sp>
      <p:sp>
        <p:nvSpPr>
          <p:cNvPr id="12"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Date Placeholder 15"/>
          <p:cNvSpPr>
            <a:spLocks noGrp="1"/>
          </p:cNvSpPr>
          <p:nvPr>
            <p:ph type="dt" sz="half" idx="10"/>
          </p:nvPr>
        </p:nvSpPr>
        <p:spPr/>
        <p:txBody>
          <a:bodyPr/>
          <a:lstStyle/>
          <a:p>
            <a:fld id="{F90752BE-EB7E-4D40-A35F-F0F704E4CC47}" type="datetimeFigureOut">
              <a:rPr lang="en-GB" smtClean="0"/>
              <a:t>17/10/2020</a:t>
            </a:fld>
            <a:endParaRPr lang="en-GB"/>
          </a:p>
        </p:txBody>
      </p:sp>
      <p:sp>
        <p:nvSpPr>
          <p:cNvPr id="17" name="Slide Number Placeholder 16"/>
          <p:cNvSpPr>
            <a:spLocks noGrp="1"/>
          </p:cNvSpPr>
          <p:nvPr>
            <p:ph type="sldNum" sz="quarter" idx="11"/>
          </p:nvPr>
        </p:nvSpPr>
        <p:spPr/>
        <p:txBody>
          <a:bodyPr/>
          <a:lstStyle/>
          <a:p>
            <a:fld id="{B6814D2C-DA23-4422-98DC-2754F481695A}" type="slidenum">
              <a:rPr lang="en-GB" smtClean="0"/>
              <a:t>‹#›</a:t>
            </a:fld>
            <a:endParaRPr lang="en-GB"/>
          </a:p>
        </p:txBody>
      </p:sp>
      <p:sp>
        <p:nvSpPr>
          <p:cNvPr id="18" name="Footer Placeholder 17"/>
          <p:cNvSpPr>
            <a:spLocks noGrp="1"/>
          </p:cNvSpPr>
          <p:nvPr>
            <p:ph type="ftr" sz="quarter" idx="12"/>
          </p:nvPr>
        </p:nvSpPr>
        <p:spPr/>
        <p:txBody>
          <a:bodyPr/>
          <a:lstStyle/>
          <a:p>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descr="sphere2.png"/>
          <p:cNvPicPr>
            <a:picLocks noChangeAspect="1"/>
          </p:cNvPicPr>
          <p:nvPr/>
        </p:nvPicPr>
        <p:blipFill>
          <a:blip r:embed="rId13" cstate="print"/>
          <a:stretch>
            <a:fillRect/>
          </a:stretch>
        </p:blipFill>
        <p:spPr>
          <a:xfrm>
            <a:off x="8823693" y="0"/>
            <a:ext cx="320307" cy="6858000"/>
          </a:xfrm>
          <a:prstGeom prst="rect">
            <a:avLst/>
          </a:prstGeom>
        </p:spPr>
      </p:pic>
      <p:sp>
        <p:nvSpPr>
          <p:cNvPr id="2" name="Title Placeholder 1"/>
          <p:cNvSpPr>
            <a:spLocks noGrp="1"/>
          </p:cNvSpPr>
          <p:nvPr>
            <p:ph type="title"/>
          </p:nvPr>
        </p:nvSpPr>
        <p:spPr>
          <a:xfrm>
            <a:off x="4876800" y="457200"/>
            <a:ext cx="2819400" cy="5715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457200"/>
            <a:ext cx="3657600" cy="571499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7"/>
          <p:cNvSpPr>
            <a:spLocks noGrp="1"/>
          </p:cNvSpPr>
          <p:nvPr>
            <p:ph type="sldNum" sz="quarter" idx="4"/>
          </p:nvPr>
        </p:nvSpPr>
        <p:spPr>
          <a:xfrm>
            <a:off x="7772400" y="6400800"/>
            <a:ext cx="533400" cy="152400"/>
          </a:xfrm>
          <a:prstGeom prst="rect">
            <a:avLst/>
          </a:prstGeom>
        </p:spPr>
        <p:txBody>
          <a:bodyPr vert="horz" lIns="91440" tIns="45720" rIns="91440" bIns="45720" rtlCol="0" anchor="ctr"/>
          <a:lstStyle>
            <a:lvl1pPr algn="ctr">
              <a:defRPr sz="1050">
                <a:solidFill>
                  <a:schemeClr val="tx1">
                    <a:lumMod val="50000"/>
                    <a:lumOff val="50000"/>
                  </a:schemeClr>
                </a:solidFill>
              </a:defRPr>
            </a:lvl1pPr>
          </a:lstStyle>
          <a:p>
            <a:fld id="{B6814D2C-DA23-4422-98DC-2754F481695A}" type="slidenum">
              <a:rPr lang="en-GB" smtClean="0"/>
              <a:t>‹#›</a:t>
            </a:fld>
            <a:endParaRPr lang="en-GB"/>
          </a:p>
        </p:txBody>
      </p:sp>
      <p:sp>
        <p:nvSpPr>
          <p:cNvPr id="9" name="Date Placeholder 8"/>
          <p:cNvSpPr>
            <a:spLocks noGrp="1"/>
          </p:cNvSpPr>
          <p:nvPr>
            <p:ph type="dt" sz="half" idx="2"/>
          </p:nvPr>
        </p:nvSpPr>
        <p:spPr>
          <a:xfrm>
            <a:off x="4876801" y="6426201"/>
            <a:ext cx="2819399" cy="126999"/>
          </a:xfrm>
          <a:prstGeom prst="rect">
            <a:avLst/>
          </a:prstGeom>
        </p:spPr>
        <p:txBody>
          <a:bodyPr vert="horz" lIns="91440" tIns="45720" rIns="91440" bIns="45720" rtlCol="0" anchor="ctr"/>
          <a:lstStyle>
            <a:lvl1pPr algn="r">
              <a:defRPr sz="1050">
                <a:solidFill>
                  <a:schemeClr val="tx1">
                    <a:lumMod val="50000"/>
                    <a:lumOff val="50000"/>
                  </a:schemeClr>
                </a:solidFill>
              </a:defRPr>
            </a:lvl1pPr>
          </a:lstStyle>
          <a:p>
            <a:fld id="{F90752BE-EB7E-4D40-A35F-F0F704E4CC47}" type="datetimeFigureOut">
              <a:rPr lang="en-GB" smtClean="0"/>
              <a:t>17/10/2020</a:t>
            </a:fld>
            <a:endParaRPr lang="en-GB"/>
          </a:p>
        </p:txBody>
      </p:sp>
      <p:sp>
        <p:nvSpPr>
          <p:cNvPr id="10" name="Footer Placeholder 9"/>
          <p:cNvSpPr>
            <a:spLocks noGrp="1"/>
          </p:cNvSpPr>
          <p:nvPr>
            <p:ph type="ftr" sz="quarter" idx="3"/>
          </p:nvPr>
        </p:nvSpPr>
        <p:spPr>
          <a:xfrm>
            <a:off x="4875213" y="6296248"/>
            <a:ext cx="2820987" cy="152400"/>
          </a:xfrm>
          <a:prstGeom prst="rect">
            <a:avLst/>
          </a:prstGeom>
        </p:spPr>
        <p:txBody>
          <a:bodyPr vert="horz" lIns="91440" tIns="45720" rIns="91440" bIns="45720" rtlCol="0" anchor="b"/>
          <a:lstStyle>
            <a:lvl1pPr algn="r">
              <a:defRPr sz="1050">
                <a:solidFill>
                  <a:schemeClr val="tx1"/>
                </a:solidFill>
              </a:defRPr>
            </a:lvl1pPr>
          </a:lstStyle>
          <a:p>
            <a:endParaRPr lang="en-GB"/>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p:titleStyle>
    <p:body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6.jpeg"/><Relationship Id="rId7"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8.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6.jpeg"/><Relationship Id="rId7"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8.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6.jpeg"/><Relationship Id="rId7"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8.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8.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8.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40.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8.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8.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44.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8.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6.jpeg"/><Relationship Id="rId7" Type="http://schemas.openxmlformats.org/officeDocument/2006/relationships/image" Target="../media/image46.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8.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6.jpeg"/><Relationship Id="rId7" Type="http://schemas.openxmlformats.org/officeDocument/2006/relationships/image" Target="../media/image49.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52.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8.pn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6.jpeg"/><Relationship Id="rId7" Type="http://schemas.openxmlformats.org/officeDocument/2006/relationships/image" Target="../media/image54.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8.png"/><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337919" y="2780232"/>
            <a:ext cx="3962400" cy="1791816"/>
          </a:xfrm>
        </p:spPr>
        <p:txBody>
          <a:bodyPr>
            <a:normAutofit/>
          </a:bodyPr>
          <a:lstStyle/>
          <a:p>
            <a:r>
              <a:rPr lang="en-US" sz="3600" b="1" dirty="0">
                <a:solidFill>
                  <a:srgbClr val="DB5807"/>
                </a:solidFill>
                <a:latin typeface="Cambria" pitchFamily="18" charset="0"/>
              </a:rPr>
              <a:t>Department of Civil </a:t>
            </a:r>
            <a:r>
              <a:rPr lang="en-US" sz="3200" b="1" dirty="0">
                <a:solidFill>
                  <a:srgbClr val="DB5807"/>
                </a:solidFill>
                <a:latin typeface="Cambria" pitchFamily="18" charset="0"/>
              </a:rPr>
              <a:t>Engineering</a:t>
            </a:r>
            <a:r>
              <a:rPr lang="en-US" sz="3600" b="1" dirty="0">
                <a:solidFill>
                  <a:srgbClr val="DB5807"/>
                </a:solidFill>
                <a:latin typeface="Cambria" pitchFamily="18" charset="0"/>
              </a:rPr>
              <a:t> and Geodesy</a:t>
            </a:r>
            <a:endParaRPr lang="en-GB" sz="3600" b="1" dirty="0">
              <a:solidFill>
                <a:srgbClr val="DB5807"/>
              </a:solidFill>
              <a:latin typeface="Cambria" pitchFamily="18" charset="0"/>
            </a:endParaRPr>
          </a:p>
        </p:txBody>
      </p:sp>
      <p:sp>
        <p:nvSpPr>
          <p:cNvPr id="2" name="Title 1"/>
          <p:cNvSpPr>
            <a:spLocks noGrp="1"/>
          </p:cNvSpPr>
          <p:nvPr>
            <p:ph type="title"/>
          </p:nvPr>
        </p:nvSpPr>
        <p:spPr>
          <a:xfrm>
            <a:off x="739528" y="764704"/>
            <a:ext cx="5661273" cy="1448544"/>
          </a:xfrm>
        </p:spPr>
        <p:txBody>
          <a:bodyPr>
            <a:normAutofit fontScale="90000"/>
          </a:bodyPr>
          <a:lstStyle/>
          <a:p>
            <a:r>
              <a:rPr lang="en-US" sz="3600" b="1" dirty="0">
                <a:latin typeface="Cambria" pitchFamily="18" charset="0"/>
              </a:rPr>
              <a:t>University of Novi Sad</a:t>
            </a:r>
            <a:br>
              <a:rPr lang="en-US" sz="3600" b="1" dirty="0">
                <a:latin typeface="Cambria" pitchFamily="18" charset="0"/>
              </a:rPr>
            </a:br>
            <a:r>
              <a:rPr lang="en-US" sz="3600" b="1" dirty="0">
                <a:latin typeface="Cambria" pitchFamily="18" charset="0"/>
              </a:rPr>
              <a:t>Faculty of Technical Sciences</a:t>
            </a:r>
            <a:endParaRPr lang="en-GB" sz="3600" b="1" dirty="0">
              <a:latin typeface="Cambria" pitchFamily="18" charset="0"/>
            </a:endParaRPr>
          </a:p>
        </p:txBody>
      </p:sp>
      <p:pic>
        <p:nvPicPr>
          <p:cNvPr id="102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16632"/>
            <a:ext cx="1120032" cy="112003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5970" y="187782"/>
            <a:ext cx="985471" cy="97773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8707" y="3046198"/>
            <a:ext cx="2154526" cy="1259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ubtitle 2"/>
          <p:cNvSpPr txBox="1">
            <a:spLocks/>
          </p:cNvSpPr>
          <p:nvPr/>
        </p:nvSpPr>
        <p:spPr>
          <a:xfrm>
            <a:off x="1826971" y="4728384"/>
            <a:ext cx="4984297" cy="895908"/>
          </a:xfrm>
          <a:prstGeom prst="rect">
            <a:avLst/>
          </a:prstGeom>
        </p:spPr>
        <p:txBody>
          <a:bodyPr vert="horz" lIns="91440" tIns="45720" rIns="91440" bIns="45720" rtlCol="0" anchor="t">
            <a:no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sz="1400" kern="1200">
                <a:solidFill>
                  <a:schemeClr val="tx2"/>
                </a:solidFill>
                <a:latin typeface="+mn-lt"/>
                <a:ea typeface="+mn-ea"/>
                <a:cs typeface="+mn-cs"/>
              </a:defRPr>
            </a:lvl1pPr>
            <a:lvl2pPr marL="457200" indent="0" algn="ctr" defTabSz="914400" rtl="0" eaLnBrk="1" latinLnBrk="0" hangingPunct="1">
              <a:spcBef>
                <a:spcPct val="20000"/>
              </a:spcBef>
              <a:buClr>
                <a:schemeClr val="tx1">
                  <a:lumMod val="50000"/>
                  <a:lumOff val="50000"/>
                </a:schemeClr>
              </a:buClr>
              <a:buFont typeface="Wingdings" pitchFamily="2" charset="2"/>
              <a:buNone/>
              <a:defRPr sz="14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tx1">
                  <a:lumMod val="50000"/>
                  <a:lumOff val="50000"/>
                </a:schemeClr>
              </a:buClr>
              <a:buFont typeface="Wingdings" pitchFamily="2" charset="2"/>
              <a:buNone/>
              <a:defRPr sz="14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tx1">
                  <a:lumMod val="50000"/>
                  <a:lumOff val="50000"/>
                </a:schemeClr>
              </a:buClr>
              <a:buFont typeface="Wingdings" pitchFamily="2" charset="2"/>
              <a:buNone/>
              <a:defRPr sz="14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tx1">
                  <a:lumMod val="50000"/>
                  <a:lumOff val="50000"/>
                </a:schemeClr>
              </a:buClr>
              <a:buFont typeface="Wingdings" pitchFamily="2" charset="2"/>
              <a:buNone/>
              <a:defRPr sz="1400" kern="1200">
                <a:solidFill>
                  <a:schemeClr val="tx1">
                    <a:tint val="75000"/>
                  </a:schemeClr>
                </a:solidFill>
                <a:latin typeface="+mn-lt"/>
                <a:ea typeface="+mn-ea"/>
                <a:cs typeface="+mn-cs"/>
              </a:defRPr>
            </a:lvl5pPr>
            <a:lvl6pPr marL="2286000" indent="0" algn="ctr" defTabSz="914400" rtl="0" eaLnBrk="1" latinLnBrk="0" hangingPunct="1">
              <a:spcBef>
                <a:spcPts val="288"/>
              </a:spcBef>
              <a:buClr>
                <a:schemeClr val="tx1">
                  <a:lumMod val="50000"/>
                  <a:lumOff val="50000"/>
                </a:schemeClr>
              </a:buClr>
              <a:buFont typeface="Wingdings" pitchFamily="2" charset="2"/>
              <a:buNone/>
              <a:defRPr sz="1400" kern="1200" baseline="0">
                <a:solidFill>
                  <a:schemeClr val="tx1">
                    <a:tint val="75000"/>
                  </a:schemeClr>
                </a:solidFill>
                <a:latin typeface="+mn-lt"/>
                <a:ea typeface="+mn-ea"/>
                <a:cs typeface="+mn-cs"/>
              </a:defRPr>
            </a:lvl6pPr>
            <a:lvl7pPr marL="2743200" indent="0" algn="ctr" defTabSz="914400" rtl="0" eaLnBrk="1" latinLnBrk="0" hangingPunct="1">
              <a:spcBef>
                <a:spcPts val="288"/>
              </a:spcBef>
              <a:buClr>
                <a:schemeClr val="tx1">
                  <a:lumMod val="50000"/>
                  <a:lumOff val="50000"/>
                </a:schemeClr>
              </a:buClr>
              <a:buFont typeface="Wingdings" pitchFamily="2" charset="2"/>
              <a:buNone/>
              <a:defRPr sz="1400" kern="1200" baseline="0">
                <a:solidFill>
                  <a:schemeClr val="tx1">
                    <a:tint val="75000"/>
                  </a:schemeClr>
                </a:solidFill>
                <a:latin typeface="+mn-lt"/>
                <a:ea typeface="+mn-ea"/>
                <a:cs typeface="+mn-cs"/>
              </a:defRPr>
            </a:lvl7pPr>
            <a:lvl8pPr marL="3200400" indent="0" algn="ctr" defTabSz="914400" rtl="0" eaLnBrk="1" latinLnBrk="0" hangingPunct="1">
              <a:spcBef>
                <a:spcPts val="288"/>
              </a:spcBef>
              <a:buClr>
                <a:schemeClr val="tx1">
                  <a:lumMod val="50000"/>
                  <a:lumOff val="50000"/>
                </a:schemeClr>
              </a:buClr>
              <a:buFont typeface="Wingdings" pitchFamily="2" charset="2"/>
              <a:buNone/>
              <a:defRPr sz="1400" kern="1200" baseline="0">
                <a:solidFill>
                  <a:schemeClr val="tx1">
                    <a:tint val="75000"/>
                  </a:schemeClr>
                </a:solidFill>
                <a:latin typeface="+mn-lt"/>
                <a:ea typeface="+mn-ea"/>
                <a:cs typeface="+mn-cs"/>
              </a:defRPr>
            </a:lvl8pPr>
            <a:lvl9pPr marL="3657600" indent="0" algn="ctr" defTabSz="914400" rtl="0" eaLnBrk="1" latinLnBrk="0" hangingPunct="1">
              <a:spcBef>
                <a:spcPts val="288"/>
              </a:spcBef>
              <a:buClr>
                <a:schemeClr val="tx1">
                  <a:lumMod val="50000"/>
                  <a:lumOff val="50000"/>
                </a:schemeClr>
              </a:buClr>
              <a:buFont typeface="Wingdings" pitchFamily="2" charset="2"/>
              <a:buNone/>
              <a:defRPr sz="1400" kern="1200" baseline="0">
                <a:solidFill>
                  <a:schemeClr val="tx1">
                    <a:tint val="75000"/>
                  </a:schemeClr>
                </a:solidFill>
                <a:latin typeface="+mn-lt"/>
                <a:ea typeface="+mn-ea"/>
                <a:cs typeface="+mn-cs"/>
              </a:defRPr>
            </a:lvl9pPr>
          </a:lstStyle>
          <a:p>
            <a:r>
              <a:rPr lang="sr-Latn-RS" sz="2800" b="1" dirty="0">
                <a:solidFill>
                  <a:schemeClr val="tx1">
                    <a:lumMod val="50000"/>
                    <a:lumOff val="50000"/>
                  </a:schemeClr>
                </a:solidFill>
                <a:latin typeface="Cambria" pitchFamily="18" charset="0"/>
              </a:rPr>
              <a:t>Vesna Bulatović, Assistant Professor</a:t>
            </a:r>
            <a:endParaRPr lang="en-GB" sz="2800" b="1" dirty="0">
              <a:solidFill>
                <a:schemeClr val="tx1">
                  <a:lumMod val="50000"/>
                  <a:lumOff val="50000"/>
                </a:schemeClr>
              </a:solidFill>
              <a:latin typeface="Cambria" pitchFamily="18" charset="0"/>
            </a:endParaRPr>
          </a:p>
        </p:txBody>
      </p:sp>
      <p:sp>
        <p:nvSpPr>
          <p:cNvPr id="9" name="TextBox 8">
            <a:extLst>
              <a:ext uri="{FF2B5EF4-FFF2-40B4-BE49-F238E27FC236}">
                <a16:creationId xmlns:a16="http://schemas.microsoft.com/office/drawing/2014/main" id="{F210104F-9356-421A-8D1A-5A9F713E65CB}"/>
              </a:ext>
            </a:extLst>
          </p:cNvPr>
          <p:cNvSpPr txBox="1"/>
          <p:nvPr/>
        </p:nvSpPr>
        <p:spPr>
          <a:xfrm>
            <a:off x="127233" y="5868888"/>
            <a:ext cx="6603536" cy="954107"/>
          </a:xfrm>
          <a:prstGeom prst="rect">
            <a:avLst/>
          </a:prstGeom>
          <a:noFill/>
        </p:spPr>
        <p:txBody>
          <a:bodyPr wrap="square">
            <a:spAutoFit/>
          </a:bodyPr>
          <a:lstStyle/>
          <a:p>
            <a:r>
              <a:rPr lang="en-US" sz="1400" dirty="0"/>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p>
        </p:txBody>
      </p:sp>
    </p:spTree>
    <p:extLst>
      <p:ext uri="{BB962C8B-B14F-4D97-AF65-F5344CB8AC3E}">
        <p14:creationId xmlns:p14="http://schemas.microsoft.com/office/powerpoint/2010/main" val="2156057173"/>
      </p:ext>
    </p:extLst>
  </p:cSld>
  <p:clrMapOvr>
    <a:masterClrMapping/>
  </p:clrMapOvr>
  <p:transition spd="slow">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3763" y="1484784"/>
            <a:ext cx="8594701" cy="5373216"/>
          </a:xfrm>
        </p:spPr>
        <p:txBody>
          <a:bodyPr>
            <a:normAutofit lnSpcReduction="10000"/>
          </a:bodyPr>
          <a:lstStyle/>
          <a:p>
            <a:pPr marL="228600" lvl="1" indent="0" algn="just">
              <a:spcBef>
                <a:spcPts val="0"/>
              </a:spcBef>
              <a:buClr>
                <a:schemeClr val="tx1"/>
              </a:buClr>
              <a:buNone/>
            </a:pPr>
            <a:r>
              <a:rPr lang="sr-Latn-RS" sz="2400" dirty="0">
                <a:solidFill>
                  <a:srgbClr val="F6710E"/>
                </a:solidFill>
                <a:latin typeface="Cambria" pitchFamily="18" charset="0"/>
              </a:rPr>
              <a:t>7 national projects </a:t>
            </a:r>
          </a:p>
          <a:p>
            <a:pPr marL="228600" lvl="1" indent="0" algn="just">
              <a:spcBef>
                <a:spcPts val="0"/>
              </a:spcBef>
              <a:buClr>
                <a:schemeClr val="tx1"/>
              </a:buClr>
              <a:buNone/>
            </a:pPr>
            <a:endParaRPr lang="sr-Latn-RS" sz="1500" dirty="0">
              <a:latin typeface="Cambria" pitchFamily="18" charset="0"/>
            </a:endParaRPr>
          </a:p>
          <a:p>
            <a:pPr lvl="1" algn="just">
              <a:spcBef>
                <a:spcPts val="0"/>
              </a:spcBef>
              <a:buClr>
                <a:schemeClr val="tx1"/>
              </a:buClr>
            </a:pPr>
            <a:r>
              <a:rPr lang="en-GB" sz="1900" dirty="0">
                <a:latin typeface="Cambria" pitchFamily="18" charset="0"/>
              </a:rPr>
              <a:t>Development and application of a comprehensive approach to the design of new and safety assessment of existing structures for seismic risk reduction in </a:t>
            </a:r>
            <a:r>
              <a:rPr lang="sr-Latn-RS" sz="1900" dirty="0">
                <a:latin typeface="Cambria" pitchFamily="18" charset="0"/>
              </a:rPr>
              <a:t>S</a:t>
            </a:r>
            <a:r>
              <a:rPr lang="en-GB" sz="1900" dirty="0" err="1">
                <a:latin typeface="Cambria" pitchFamily="18" charset="0"/>
              </a:rPr>
              <a:t>erbia</a:t>
            </a:r>
            <a:endParaRPr lang="en-US" sz="1900" dirty="0">
              <a:latin typeface="Cambria" pitchFamily="18" charset="0"/>
            </a:endParaRPr>
          </a:p>
          <a:p>
            <a:pPr lvl="1" algn="just">
              <a:spcBef>
                <a:spcPts val="0"/>
              </a:spcBef>
              <a:buClr>
                <a:schemeClr val="tx1"/>
              </a:buClr>
            </a:pPr>
            <a:endParaRPr lang="en-US" sz="600" dirty="0">
              <a:latin typeface="Cambria" pitchFamily="18" charset="0"/>
            </a:endParaRPr>
          </a:p>
          <a:p>
            <a:pPr lvl="1" algn="just">
              <a:spcBef>
                <a:spcPts val="0"/>
              </a:spcBef>
              <a:buClr>
                <a:schemeClr val="tx1"/>
              </a:buClr>
            </a:pPr>
            <a:r>
              <a:rPr lang="en-GB" sz="1900" dirty="0">
                <a:latin typeface="Cambria" pitchFamily="18" charset="0"/>
              </a:rPr>
              <a:t>Utilization of by-products and recycled waste materials in concrete composites in the scope of sustainable construction development in </a:t>
            </a:r>
            <a:r>
              <a:rPr lang="sr-Latn-RS" sz="1900" dirty="0" err="1">
                <a:latin typeface="Cambria" pitchFamily="18" charset="0"/>
              </a:rPr>
              <a:t>S</a:t>
            </a:r>
            <a:r>
              <a:rPr lang="en-GB" sz="1900" dirty="0" err="1">
                <a:latin typeface="Cambria" pitchFamily="18" charset="0"/>
              </a:rPr>
              <a:t>erbia</a:t>
            </a:r>
            <a:r>
              <a:rPr lang="en-GB" sz="1900" dirty="0">
                <a:latin typeface="Cambria" pitchFamily="18" charset="0"/>
              </a:rPr>
              <a:t>: investigation and environmental assessment of possible applications</a:t>
            </a:r>
          </a:p>
          <a:p>
            <a:pPr lvl="1" algn="just">
              <a:spcBef>
                <a:spcPts val="0"/>
              </a:spcBef>
              <a:buClr>
                <a:schemeClr val="tx1"/>
              </a:buClr>
            </a:pPr>
            <a:endParaRPr lang="en-US" sz="600" dirty="0">
              <a:latin typeface="Cambria" pitchFamily="18" charset="0"/>
            </a:endParaRPr>
          </a:p>
          <a:p>
            <a:pPr lvl="1" algn="just">
              <a:spcBef>
                <a:spcPts val="0"/>
              </a:spcBef>
              <a:buClr>
                <a:schemeClr val="tx1"/>
              </a:buClr>
            </a:pPr>
            <a:r>
              <a:rPr lang="en-GB" sz="1900" dirty="0">
                <a:latin typeface="Cambria" pitchFamily="18" charset="0"/>
              </a:rPr>
              <a:t>Development of the system to support the decision-making process for the demands of integral management of water resources in a watershed</a:t>
            </a:r>
          </a:p>
          <a:p>
            <a:pPr lvl="1" algn="just">
              <a:spcBef>
                <a:spcPts val="0"/>
              </a:spcBef>
              <a:buClr>
                <a:schemeClr val="tx1"/>
              </a:buClr>
            </a:pPr>
            <a:endParaRPr lang="en-GB" sz="600" dirty="0">
              <a:latin typeface="Cambria" pitchFamily="18" charset="0"/>
            </a:endParaRPr>
          </a:p>
          <a:p>
            <a:pPr lvl="1" algn="just">
              <a:spcBef>
                <a:spcPts val="0"/>
              </a:spcBef>
              <a:buClr>
                <a:schemeClr val="tx1"/>
              </a:buClr>
            </a:pPr>
            <a:r>
              <a:rPr lang="en-GB" sz="1900" dirty="0">
                <a:latin typeface="Cambria" pitchFamily="18" charset="0"/>
              </a:rPr>
              <a:t>Development of the hydro-information system for drought monitoring and early announcement</a:t>
            </a:r>
          </a:p>
          <a:p>
            <a:pPr lvl="1" algn="just">
              <a:spcBef>
                <a:spcPts val="0"/>
              </a:spcBef>
              <a:buClr>
                <a:schemeClr val="tx1"/>
              </a:buClr>
            </a:pPr>
            <a:endParaRPr lang="en-GB" sz="600" dirty="0">
              <a:latin typeface="Cambria" pitchFamily="18" charset="0"/>
            </a:endParaRPr>
          </a:p>
          <a:p>
            <a:pPr lvl="1" algn="just">
              <a:spcBef>
                <a:spcPts val="0"/>
              </a:spcBef>
              <a:buClr>
                <a:schemeClr val="tx1"/>
              </a:buClr>
            </a:pPr>
            <a:r>
              <a:rPr lang="en-GB" sz="1900" dirty="0">
                <a:latin typeface="Cambria" pitchFamily="18" charset="0"/>
              </a:rPr>
              <a:t>Research on the influence of traffic vibrations on high buildings and people in the sense of sustainable city development</a:t>
            </a:r>
          </a:p>
          <a:p>
            <a:pPr lvl="1" algn="just">
              <a:spcBef>
                <a:spcPts val="0"/>
              </a:spcBef>
              <a:buClr>
                <a:schemeClr val="tx1"/>
              </a:buClr>
            </a:pPr>
            <a:endParaRPr lang="en-GB" sz="600" dirty="0">
              <a:latin typeface="Cambria" pitchFamily="18" charset="0"/>
            </a:endParaRPr>
          </a:p>
          <a:p>
            <a:pPr lvl="1" algn="just">
              <a:spcBef>
                <a:spcPts val="0"/>
              </a:spcBef>
              <a:buClr>
                <a:schemeClr val="tx1"/>
              </a:buClr>
            </a:pPr>
            <a:r>
              <a:rPr lang="en-GB" sz="1900" dirty="0">
                <a:latin typeface="Cambria" pitchFamily="18" charset="0"/>
              </a:rPr>
              <a:t>Improvement in the energy efficiency of buildings in </a:t>
            </a:r>
            <a:r>
              <a:rPr lang="sr-Latn-RS" sz="1900" dirty="0" err="1">
                <a:latin typeface="Cambria" pitchFamily="18" charset="0"/>
              </a:rPr>
              <a:t>S</a:t>
            </a:r>
            <a:r>
              <a:rPr lang="en-GB" sz="1900" dirty="0" err="1">
                <a:latin typeface="Cambria" pitchFamily="18" charset="0"/>
              </a:rPr>
              <a:t>erbia</a:t>
            </a:r>
            <a:r>
              <a:rPr lang="en-GB" sz="1900" dirty="0">
                <a:latin typeface="Cambria" pitchFamily="18" charset="0"/>
              </a:rPr>
              <a:t> and improvement of national regulation capacities for their certification</a:t>
            </a:r>
          </a:p>
          <a:p>
            <a:pPr lvl="1" algn="just">
              <a:spcBef>
                <a:spcPts val="0"/>
              </a:spcBef>
              <a:buClr>
                <a:schemeClr val="tx1"/>
              </a:buClr>
            </a:pPr>
            <a:endParaRPr lang="en-US" sz="600" dirty="0">
              <a:latin typeface="Cambria" pitchFamily="18" charset="0"/>
            </a:endParaRPr>
          </a:p>
          <a:p>
            <a:pPr lvl="1" algn="just">
              <a:spcBef>
                <a:spcPts val="0"/>
              </a:spcBef>
              <a:buClr>
                <a:schemeClr val="tx1"/>
              </a:buClr>
            </a:pPr>
            <a:r>
              <a:rPr lang="en-GB" sz="1900" dirty="0">
                <a:latin typeface="Cambria" pitchFamily="18" charset="0"/>
              </a:rPr>
              <a:t>Technical and economic measures for increasing the efficiency of irrigation and drainage</a:t>
            </a:r>
          </a:p>
        </p:txBody>
      </p:sp>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61234" y="980728"/>
            <a:ext cx="3739293" cy="461665"/>
          </a:xfrm>
          <a:prstGeom prst="rect">
            <a:avLst/>
          </a:prstGeom>
          <a:ln>
            <a:solidFill>
              <a:schemeClr val="tx1">
                <a:lumMod val="50000"/>
                <a:lumOff val="50000"/>
              </a:schemeClr>
            </a:solidFill>
          </a:ln>
        </p:spPr>
        <p:txBody>
          <a:bodyPr wrap="none">
            <a:spAutoFit/>
          </a:bodyPr>
          <a:lstStyle/>
          <a:p>
            <a:r>
              <a:rPr lang="en-US" sz="2400" dirty="0">
                <a:latin typeface="Cambria" pitchFamily="18" charset="0"/>
              </a:rPr>
              <a:t>Research</a:t>
            </a:r>
            <a:r>
              <a:rPr lang="sr-Latn-RS" sz="2400" dirty="0">
                <a:latin typeface="Cambria" pitchFamily="18" charset="0"/>
              </a:rPr>
              <a:t> - currently active </a:t>
            </a:r>
            <a:endParaRPr lang="en-GB" sz="2400" dirty="0">
              <a:latin typeface="Cambria" pitchFamily="18" charset="0"/>
            </a:endParaRPr>
          </a:p>
        </p:txBody>
      </p:sp>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Tree>
    <p:extLst>
      <p:ext uri="{BB962C8B-B14F-4D97-AF65-F5344CB8AC3E}">
        <p14:creationId xmlns:p14="http://schemas.microsoft.com/office/powerpoint/2010/main" val="5480804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barn(inVertical)">
                                      <p:cBhvr>
                                        <p:cTn id="15" dur="500"/>
                                        <p:tgtEl>
                                          <p:spTgt spid="2">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
                                            <p:txEl>
                                              <p:pRg st="6" end="6"/>
                                            </p:txEl>
                                          </p:spTgt>
                                        </p:tgtEl>
                                        <p:attrNameLst>
                                          <p:attrName>style.visibility</p:attrName>
                                        </p:attrNameLst>
                                      </p:cBhvr>
                                      <p:to>
                                        <p:strVal val="visible"/>
                                      </p:to>
                                    </p:set>
                                    <p:animEffect transition="in" filter="barn(inVertical)">
                                      <p:cBhvr>
                                        <p:cTn id="20" dur="500"/>
                                        <p:tgtEl>
                                          <p:spTgt spid="2">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Effect transition="in" filter="barn(inVertical)">
                                      <p:cBhvr>
                                        <p:cTn id="25" dur="500"/>
                                        <p:tgtEl>
                                          <p:spTgt spid="2">
                                            <p:txEl>
                                              <p:pRg st="8" end="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
                                            <p:txEl>
                                              <p:pRg st="10" end="10"/>
                                            </p:txEl>
                                          </p:spTgt>
                                        </p:tgtEl>
                                        <p:attrNameLst>
                                          <p:attrName>style.visibility</p:attrName>
                                        </p:attrNameLst>
                                      </p:cBhvr>
                                      <p:to>
                                        <p:strVal val="visible"/>
                                      </p:to>
                                    </p:set>
                                    <p:animEffect transition="in" filter="barn(inVertical)">
                                      <p:cBhvr>
                                        <p:cTn id="30" dur="500"/>
                                        <p:tgtEl>
                                          <p:spTgt spid="2">
                                            <p:txEl>
                                              <p:pRg st="10" end="1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
                                            <p:txEl>
                                              <p:pRg st="12" end="12"/>
                                            </p:txEl>
                                          </p:spTgt>
                                        </p:tgtEl>
                                        <p:attrNameLst>
                                          <p:attrName>style.visibility</p:attrName>
                                        </p:attrNameLst>
                                      </p:cBhvr>
                                      <p:to>
                                        <p:strVal val="visible"/>
                                      </p:to>
                                    </p:set>
                                    <p:animEffect transition="in" filter="barn(inVertical)">
                                      <p:cBhvr>
                                        <p:cTn id="35" dur="500"/>
                                        <p:tgtEl>
                                          <p:spTgt spid="2">
                                            <p:txEl>
                                              <p:pRg st="12" end="1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2">
                                            <p:txEl>
                                              <p:pRg st="14" end="14"/>
                                            </p:txEl>
                                          </p:spTgt>
                                        </p:tgtEl>
                                        <p:attrNameLst>
                                          <p:attrName>style.visibility</p:attrName>
                                        </p:attrNameLst>
                                      </p:cBhvr>
                                      <p:to>
                                        <p:strVal val="visible"/>
                                      </p:to>
                                    </p:set>
                                    <p:animEffect transition="in" filter="barn(inVertical)">
                                      <p:cBhvr>
                                        <p:cTn id="40" dur="500"/>
                                        <p:tgtEl>
                                          <p:spTgt spid="2">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61234" y="980728"/>
            <a:ext cx="3739293" cy="461665"/>
          </a:xfrm>
          <a:prstGeom prst="rect">
            <a:avLst/>
          </a:prstGeom>
          <a:ln>
            <a:solidFill>
              <a:schemeClr val="tx1">
                <a:lumMod val="50000"/>
                <a:lumOff val="50000"/>
              </a:schemeClr>
            </a:solidFill>
          </a:ln>
        </p:spPr>
        <p:txBody>
          <a:bodyPr wrap="none">
            <a:spAutoFit/>
          </a:bodyPr>
          <a:lstStyle/>
          <a:p>
            <a:r>
              <a:rPr lang="en-US" sz="2400" dirty="0">
                <a:latin typeface="Cambria" pitchFamily="18" charset="0"/>
              </a:rPr>
              <a:t>Research</a:t>
            </a:r>
            <a:r>
              <a:rPr lang="sr-Latn-RS" sz="2400" dirty="0">
                <a:latin typeface="Cambria" pitchFamily="18" charset="0"/>
              </a:rPr>
              <a:t> - currently active </a:t>
            </a:r>
            <a:endParaRPr lang="en-GB" sz="2400" dirty="0">
              <a:latin typeface="Cambria" pitchFamily="18" charset="0"/>
            </a:endParaRPr>
          </a:p>
        </p:txBody>
      </p:sp>
      <p:sp>
        <p:nvSpPr>
          <p:cNvPr id="9" name="Content Placeholder 1"/>
          <p:cNvSpPr>
            <a:spLocks noGrp="1"/>
          </p:cNvSpPr>
          <p:nvPr>
            <p:ph idx="1"/>
          </p:nvPr>
        </p:nvSpPr>
        <p:spPr>
          <a:xfrm>
            <a:off x="153763" y="1525092"/>
            <a:ext cx="8666709" cy="3200052"/>
          </a:xfrm>
        </p:spPr>
        <p:txBody>
          <a:bodyPr>
            <a:normAutofit/>
          </a:bodyPr>
          <a:lstStyle/>
          <a:p>
            <a:pPr marL="0" lvl="1" indent="0">
              <a:spcBef>
                <a:spcPts val="0"/>
              </a:spcBef>
              <a:buClr>
                <a:schemeClr val="tx1"/>
              </a:buClr>
              <a:buNone/>
            </a:pPr>
            <a:r>
              <a:rPr lang="sr-Latn-RS" sz="2400" dirty="0">
                <a:solidFill>
                  <a:srgbClr val="F6710E"/>
                </a:solidFill>
                <a:latin typeface="Cambria" pitchFamily="18" charset="0"/>
              </a:rPr>
              <a:t>3 international projects </a:t>
            </a:r>
          </a:p>
          <a:p>
            <a:pPr marL="0" indent="0">
              <a:spcBef>
                <a:spcPts val="0"/>
              </a:spcBef>
              <a:buClr>
                <a:schemeClr val="tx1"/>
              </a:buClr>
              <a:buNone/>
            </a:pPr>
            <a:endParaRPr lang="en-GB" sz="1500" b="1" cap="all" dirty="0">
              <a:latin typeface="Cambria" pitchFamily="18" charset="0"/>
            </a:endParaRPr>
          </a:p>
          <a:p>
            <a:pPr lvl="1" algn="just">
              <a:spcBef>
                <a:spcPts val="0"/>
              </a:spcBef>
              <a:buClr>
                <a:schemeClr val="tx1"/>
              </a:buClr>
            </a:pPr>
            <a:r>
              <a:rPr lang="en-US" sz="2000" dirty="0">
                <a:latin typeface="Cambria" pitchFamily="18" charset="0"/>
              </a:rPr>
              <a:t>Agricultural waste - challenges and business opportunities eco</a:t>
            </a:r>
            <a:r>
              <a:rPr lang="sr-Latn-RS" sz="2000" dirty="0">
                <a:latin typeface="Cambria" pitchFamily="18" charset="0"/>
              </a:rPr>
              <a:t>-</a:t>
            </a:r>
            <a:r>
              <a:rPr lang="en-US" sz="2000" dirty="0">
                <a:latin typeface="Cambria" pitchFamily="18" charset="0"/>
              </a:rPr>
              <a:t>build (2017-2019</a:t>
            </a:r>
            <a:r>
              <a:rPr lang="en-US" sz="2000" cap="all" dirty="0">
                <a:latin typeface="Cambria" pitchFamily="18" charset="0"/>
              </a:rPr>
              <a:t>)</a:t>
            </a:r>
            <a:r>
              <a:rPr lang="en-GB" sz="2000" b="1" cap="all" dirty="0">
                <a:latin typeface="Cambria" pitchFamily="18" charset="0"/>
              </a:rPr>
              <a:t> </a:t>
            </a:r>
            <a:r>
              <a:rPr lang="sr-Latn-RS" sz="2000" b="1" cap="all" dirty="0">
                <a:latin typeface="Cambria" pitchFamily="18" charset="0"/>
              </a:rPr>
              <a:t>- </a:t>
            </a:r>
            <a:r>
              <a:rPr lang="en-GB" sz="2000" b="1" cap="all" dirty="0" err="1">
                <a:solidFill>
                  <a:schemeClr val="tx1">
                    <a:lumMod val="75000"/>
                    <a:lumOff val="25000"/>
                  </a:schemeClr>
                </a:solidFill>
                <a:latin typeface="Cambria" pitchFamily="18" charset="0"/>
              </a:rPr>
              <a:t>Interreg</a:t>
            </a:r>
            <a:r>
              <a:rPr lang="en-GB" sz="2000" b="1" cap="all" dirty="0">
                <a:solidFill>
                  <a:schemeClr val="tx1">
                    <a:lumMod val="75000"/>
                    <a:lumOff val="25000"/>
                  </a:schemeClr>
                </a:solidFill>
                <a:latin typeface="Cambria" pitchFamily="18" charset="0"/>
              </a:rPr>
              <a:t>  -  </a:t>
            </a:r>
            <a:r>
              <a:rPr lang="en-GB" sz="2000" b="1" cap="all" dirty="0" err="1">
                <a:solidFill>
                  <a:schemeClr val="tx1">
                    <a:lumMod val="75000"/>
                    <a:lumOff val="25000"/>
                  </a:schemeClr>
                </a:solidFill>
                <a:latin typeface="Cambria" pitchFamily="18" charset="0"/>
              </a:rPr>
              <a:t>ipa</a:t>
            </a:r>
            <a:r>
              <a:rPr lang="en-GB" sz="2000" b="1" cap="all" dirty="0">
                <a:solidFill>
                  <a:schemeClr val="tx1">
                    <a:lumMod val="75000"/>
                    <a:lumOff val="25000"/>
                  </a:schemeClr>
                </a:solidFill>
                <a:latin typeface="Cambria" pitchFamily="18" charset="0"/>
              </a:rPr>
              <a:t> </a:t>
            </a:r>
            <a:r>
              <a:rPr lang="en-GB" sz="2000" b="1" cap="all" dirty="0" err="1">
                <a:solidFill>
                  <a:schemeClr val="tx1">
                    <a:lumMod val="75000"/>
                    <a:lumOff val="25000"/>
                  </a:schemeClr>
                </a:solidFill>
                <a:latin typeface="Cambria" pitchFamily="18" charset="0"/>
              </a:rPr>
              <a:t>cbc</a:t>
            </a:r>
            <a:r>
              <a:rPr lang="sr-Latn-RS" sz="2000" b="1" cap="all" dirty="0">
                <a:solidFill>
                  <a:schemeClr val="tx1">
                    <a:lumMod val="75000"/>
                    <a:lumOff val="25000"/>
                  </a:schemeClr>
                </a:solidFill>
                <a:latin typeface="Cambria" pitchFamily="18" charset="0"/>
              </a:rPr>
              <a:t> CRO-SRB</a:t>
            </a:r>
            <a:endParaRPr lang="en-GB" sz="2000" b="1" cap="all" dirty="0">
              <a:solidFill>
                <a:schemeClr val="tx1">
                  <a:lumMod val="75000"/>
                  <a:lumOff val="25000"/>
                </a:schemeClr>
              </a:solidFill>
              <a:latin typeface="Cambria" pitchFamily="18" charset="0"/>
            </a:endParaRPr>
          </a:p>
          <a:p>
            <a:pPr lvl="1" algn="just">
              <a:spcBef>
                <a:spcPts val="0"/>
              </a:spcBef>
              <a:buClr>
                <a:schemeClr val="tx1"/>
              </a:buClr>
            </a:pPr>
            <a:endParaRPr lang="en-US" sz="1500" cap="all" dirty="0">
              <a:latin typeface="Cambria" pitchFamily="18" charset="0"/>
            </a:endParaRPr>
          </a:p>
          <a:p>
            <a:pPr lvl="1" algn="just">
              <a:spcBef>
                <a:spcPts val="0"/>
              </a:spcBef>
              <a:buClr>
                <a:schemeClr val="tx1"/>
              </a:buClr>
            </a:pPr>
            <a:r>
              <a:rPr lang="en-US" sz="2000" dirty="0">
                <a:latin typeface="Cambria" pitchFamily="18" charset="0"/>
              </a:rPr>
              <a:t>Knowledge for resilient society - K-FORCE </a:t>
            </a:r>
            <a:r>
              <a:rPr lang="sr-Latn-RS" sz="2000" dirty="0">
                <a:latin typeface="Cambria" pitchFamily="18" charset="0"/>
              </a:rPr>
              <a:t> </a:t>
            </a:r>
            <a:r>
              <a:rPr lang="en-US" sz="2000" dirty="0">
                <a:latin typeface="Cambria" pitchFamily="18" charset="0"/>
              </a:rPr>
              <a:t>(2016-2019</a:t>
            </a:r>
            <a:r>
              <a:rPr lang="en-US" sz="2000" cap="all" dirty="0">
                <a:latin typeface="Cambria" pitchFamily="18" charset="0"/>
              </a:rPr>
              <a:t>)</a:t>
            </a:r>
            <a:r>
              <a:rPr lang="en-GB" sz="2000" b="1" cap="all" dirty="0">
                <a:latin typeface="Cambria" pitchFamily="18" charset="0"/>
              </a:rPr>
              <a:t> </a:t>
            </a:r>
            <a:endParaRPr lang="sr-Latn-RS" sz="2000" b="1" cap="all" dirty="0">
              <a:latin typeface="Cambria" pitchFamily="18" charset="0"/>
            </a:endParaRPr>
          </a:p>
          <a:p>
            <a:pPr marL="228600" lvl="1" indent="0" algn="just">
              <a:spcBef>
                <a:spcPts val="0"/>
              </a:spcBef>
              <a:buClr>
                <a:schemeClr val="tx1"/>
              </a:buClr>
              <a:buNone/>
            </a:pPr>
            <a:r>
              <a:rPr lang="sr-Latn-RS" sz="2000" b="1" cap="all" dirty="0">
                <a:latin typeface="Cambria" pitchFamily="18" charset="0"/>
              </a:rPr>
              <a:t>    - </a:t>
            </a:r>
            <a:r>
              <a:rPr lang="en-GB" sz="2000" b="1" cap="all" dirty="0">
                <a:solidFill>
                  <a:schemeClr val="tx1">
                    <a:lumMod val="75000"/>
                    <a:lumOff val="25000"/>
                  </a:schemeClr>
                </a:solidFill>
                <a:latin typeface="Cambria" pitchFamily="18" charset="0"/>
              </a:rPr>
              <a:t>ERASMUS +</a:t>
            </a:r>
          </a:p>
          <a:p>
            <a:pPr lvl="1" algn="just">
              <a:spcBef>
                <a:spcPts val="0"/>
              </a:spcBef>
              <a:buClr>
                <a:schemeClr val="tx1"/>
              </a:buClr>
            </a:pPr>
            <a:endParaRPr lang="sr-Latn-RS" sz="1500" cap="all" dirty="0">
              <a:latin typeface="Cambria" pitchFamily="18" charset="0"/>
            </a:endParaRPr>
          </a:p>
          <a:p>
            <a:pPr lvl="1" algn="just">
              <a:spcBef>
                <a:spcPts val="0"/>
              </a:spcBef>
              <a:buClr>
                <a:schemeClr val="tx1"/>
              </a:buClr>
            </a:pPr>
            <a:r>
              <a:rPr lang="en-US" sz="2000" dirty="0">
                <a:latin typeface="Cambria" pitchFamily="18" charset="0"/>
              </a:rPr>
              <a:t>COST action FP1404 fire safety of b0i-based building materials (2016-2019</a:t>
            </a:r>
            <a:r>
              <a:rPr lang="en-US" sz="2000" cap="all" dirty="0">
                <a:latin typeface="Cambria" pitchFamily="18" charset="0"/>
              </a:rPr>
              <a:t>)</a:t>
            </a:r>
            <a:r>
              <a:rPr lang="sr-Latn-RS" sz="2000" b="1" cap="all" dirty="0">
                <a:latin typeface="Cambria" pitchFamily="18" charset="0"/>
              </a:rPr>
              <a:t>  - </a:t>
            </a:r>
            <a:r>
              <a:rPr lang="sr-Latn-RS" sz="2000" b="1" cap="all" dirty="0">
                <a:solidFill>
                  <a:schemeClr val="tx1">
                    <a:lumMod val="75000"/>
                    <a:lumOff val="25000"/>
                  </a:schemeClr>
                </a:solidFill>
                <a:latin typeface="Cambria" pitchFamily="18" charset="0"/>
              </a:rPr>
              <a:t>COST</a:t>
            </a:r>
            <a:endParaRPr lang="en-GB" sz="2000" b="1" cap="all" dirty="0">
              <a:solidFill>
                <a:schemeClr val="tx1">
                  <a:lumMod val="75000"/>
                  <a:lumOff val="25000"/>
                </a:schemeClr>
              </a:solidFill>
              <a:latin typeface="Cambria" pitchFamily="18" charset="0"/>
            </a:endParaRPr>
          </a:p>
          <a:p>
            <a:pPr lvl="1" algn="just">
              <a:spcBef>
                <a:spcPts val="0"/>
              </a:spcBef>
              <a:buClr>
                <a:schemeClr val="tx1"/>
              </a:buClr>
            </a:pPr>
            <a:endParaRPr lang="en-US" sz="1800" cap="all" dirty="0">
              <a:latin typeface="Cambria" pitchFamily="18" charset="0"/>
            </a:endParaRPr>
          </a:p>
        </p:txBody>
      </p:sp>
      <p:sp>
        <p:nvSpPr>
          <p:cNvPr id="11"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Tree>
    <p:extLst>
      <p:ext uri="{BB962C8B-B14F-4D97-AF65-F5344CB8AC3E}">
        <p14:creationId xmlns:p14="http://schemas.microsoft.com/office/powerpoint/2010/main" val="199451687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animEffect transition="in" filter="fade">
                                      <p:cBhvr>
                                        <p:cTn id="15" dur="500"/>
                                        <p:tgtEl>
                                          <p:spTgt spid="9">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9">
                                            <p:txEl>
                                              <p:pRg st="5" end="5"/>
                                            </p:txEl>
                                          </p:spTgt>
                                        </p:tgtEl>
                                        <p:attrNameLst>
                                          <p:attrName>style.visibility</p:attrName>
                                        </p:attrNameLst>
                                      </p:cBhvr>
                                      <p:to>
                                        <p:strVal val="visible"/>
                                      </p:to>
                                    </p:set>
                                    <p:animEffect transition="in" filter="fade">
                                      <p:cBhvr>
                                        <p:cTn id="18" dur="500"/>
                                        <p:tgtEl>
                                          <p:spTgt spid="9">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xEl>
                                              <p:pRg st="7" end="7"/>
                                            </p:txEl>
                                          </p:spTgt>
                                        </p:tgtEl>
                                        <p:attrNameLst>
                                          <p:attrName>style.visibility</p:attrName>
                                        </p:attrNameLst>
                                      </p:cBhvr>
                                      <p:to>
                                        <p:strVal val="visible"/>
                                      </p:to>
                                    </p:set>
                                    <p:animEffect transition="in" filter="fade">
                                      <p:cBhvr>
                                        <p:cTn id="23"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47964"/>
            <a:ext cx="7859216" cy="3437220"/>
          </a:xfrm>
        </p:spPr>
        <p:txBody>
          <a:bodyPr>
            <a:normAutofit/>
          </a:bodyPr>
          <a:lstStyle/>
          <a:p>
            <a:pPr>
              <a:spcBef>
                <a:spcPts val="0"/>
              </a:spcBef>
              <a:buClr>
                <a:schemeClr val="tx1"/>
              </a:buClr>
            </a:pPr>
            <a:r>
              <a:rPr lang="en-US" sz="2000" dirty="0">
                <a:latin typeface="Cambria" pitchFamily="18" charset="0"/>
              </a:rPr>
              <a:t>Structure assessment, repairs and maintenance</a:t>
            </a:r>
            <a:endParaRPr lang="sr-Latn-RS" sz="2000" dirty="0">
              <a:latin typeface="Cambria" pitchFamily="18" charset="0"/>
            </a:endParaRPr>
          </a:p>
          <a:p>
            <a:pPr>
              <a:spcBef>
                <a:spcPts val="0"/>
              </a:spcBef>
              <a:buClr>
                <a:schemeClr val="tx1"/>
              </a:buClr>
            </a:pPr>
            <a:endParaRPr lang="en-US" sz="600" dirty="0">
              <a:latin typeface="Cambria" pitchFamily="18" charset="0"/>
            </a:endParaRPr>
          </a:p>
          <a:p>
            <a:pPr>
              <a:spcBef>
                <a:spcPts val="0"/>
              </a:spcBef>
              <a:buClr>
                <a:schemeClr val="tx1"/>
              </a:buClr>
            </a:pPr>
            <a:r>
              <a:rPr lang="en-US" sz="2000" dirty="0">
                <a:latin typeface="Cambria" pitchFamily="18" charset="0"/>
              </a:rPr>
              <a:t>Developing and applying contemporary building materials</a:t>
            </a:r>
            <a:endParaRPr lang="sr-Latn-RS" sz="2000" dirty="0">
              <a:latin typeface="Cambria" pitchFamily="18" charset="0"/>
            </a:endParaRPr>
          </a:p>
          <a:p>
            <a:pPr>
              <a:spcBef>
                <a:spcPts val="0"/>
              </a:spcBef>
              <a:buClr>
                <a:schemeClr val="tx1"/>
              </a:buClr>
            </a:pPr>
            <a:endParaRPr lang="en-US" sz="600" dirty="0">
              <a:latin typeface="Cambria" pitchFamily="18" charset="0"/>
            </a:endParaRPr>
          </a:p>
          <a:p>
            <a:pPr>
              <a:spcBef>
                <a:spcPts val="0"/>
              </a:spcBef>
              <a:buClr>
                <a:schemeClr val="tx1"/>
              </a:buClr>
            </a:pPr>
            <a:r>
              <a:rPr lang="en-US" sz="2000" dirty="0">
                <a:latin typeface="Cambria" pitchFamily="18" charset="0"/>
              </a:rPr>
              <a:t>Introducing </a:t>
            </a:r>
            <a:r>
              <a:rPr lang="en-US" sz="2000" dirty="0" err="1">
                <a:latin typeface="Cambria" pitchFamily="18" charset="0"/>
              </a:rPr>
              <a:t>european</a:t>
            </a:r>
            <a:r>
              <a:rPr lang="en-US" sz="2000" dirty="0">
                <a:latin typeface="Cambria" pitchFamily="18" charset="0"/>
              </a:rPr>
              <a:t> standards into national construction</a:t>
            </a:r>
            <a:endParaRPr lang="sr-Latn-RS" sz="2000" dirty="0">
              <a:latin typeface="Cambria" pitchFamily="18" charset="0"/>
            </a:endParaRPr>
          </a:p>
          <a:p>
            <a:pPr>
              <a:spcBef>
                <a:spcPts val="0"/>
              </a:spcBef>
              <a:buClr>
                <a:schemeClr val="tx1"/>
              </a:buClr>
            </a:pPr>
            <a:endParaRPr lang="en-US" sz="600" dirty="0">
              <a:latin typeface="Cambria" pitchFamily="18" charset="0"/>
            </a:endParaRPr>
          </a:p>
          <a:p>
            <a:pPr>
              <a:spcBef>
                <a:spcPts val="0"/>
              </a:spcBef>
              <a:buClr>
                <a:schemeClr val="tx1"/>
              </a:buClr>
            </a:pPr>
            <a:r>
              <a:rPr lang="en-US" sz="2000" dirty="0">
                <a:latin typeface="Cambria" pitchFamily="18" charset="0"/>
              </a:rPr>
              <a:t>Aseismic calculations for structures</a:t>
            </a:r>
            <a:endParaRPr lang="sr-Latn-RS" sz="2000" dirty="0">
              <a:latin typeface="Cambria" pitchFamily="18" charset="0"/>
            </a:endParaRPr>
          </a:p>
          <a:p>
            <a:pPr>
              <a:spcBef>
                <a:spcPts val="0"/>
              </a:spcBef>
              <a:buClr>
                <a:schemeClr val="tx1"/>
              </a:buClr>
            </a:pPr>
            <a:endParaRPr lang="en-US" sz="600" dirty="0">
              <a:latin typeface="Cambria" pitchFamily="18" charset="0"/>
            </a:endParaRPr>
          </a:p>
          <a:p>
            <a:pPr>
              <a:spcBef>
                <a:spcPts val="0"/>
              </a:spcBef>
              <a:buClr>
                <a:schemeClr val="tx1"/>
              </a:buClr>
            </a:pPr>
            <a:r>
              <a:rPr lang="en-US" sz="2000" dirty="0">
                <a:latin typeface="Cambria" pitchFamily="18" charset="0"/>
              </a:rPr>
              <a:t>Introducing the construction project management system</a:t>
            </a:r>
            <a:endParaRPr lang="sr-Latn-RS" sz="2000" dirty="0">
              <a:latin typeface="Cambria" pitchFamily="18" charset="0"/>
            </a:endParaRPr>
          </a:p>
          <a:p>
            <a:pPr>
              <a:spcBef>
                <a:spcPts val="0"/>
              </a:spcBef>
              <a:buClr>
                <a:schemeClr val="tx1"/>
              </a:buClr>
            </a:pPr>
            <a:endParaRPr lang="en-US" sz="600" dirty="0">
              <a:latin typeface="Cambria" pitchFamily="18" charset="0"/>
            </a:endParaRPr>
          </a:p>
          <a:p>
            <a:pPr>
              <a:spcBef>
                <a:spcPts val="0"/>
              </a:spcBef>
              <a:buClr>
                <a:schemeClr val="tx1"/>
              </a:buClr>
            </a:pPr>
            <a:r>
              <a:rPr lang="en-US" sz="2000" dirty="0" err="1">
                <a:latin typeface="Cambria" pitchFamily="18" charset="0"/>
              </a:rPr>
              <a:t>Analysing</a:t>
            </a:r>
            <a:r>
              <a:rPr lang="en-US" sz="2000" dirty="0">
                <a:latin typeface="Cambria" pitchFamily="18" charset="0"/>
              </a:rPr>
              <a:t> conditions of </a:t>
            </a:r>
            <a:r>
              <a:rPr lang="en-US" sz="2000" dirty="0" err="1">
                <a:latin typeface="Cambria" pitchFamily="18" charset="0"/>
              </a:rPr>
              <a:t>hydrotechnic</a:t>
            </a:r>
            <a:r>
              <a:rPr lang="en-US" sz="2000" dirty="0">
                <a:latin typeface="Cambria" pitchFamily="18" charset="0"/>
              </a:rPr>
              <a:t> systems and structures</a:t>
            </a:r>
            <a:endParaRPr lang="sr-Latn-RS" sz="2000" dirty="0">
              <a:latin typeface="Cambria" pitchFamily="18" charset="0"/>
            </a:endParaRPr>
          </a:p>
          <a:p>
            <a:pPr>
              <a:spcBef>
                <a:spcPts val="0"/>
              </a:spcBef>
              <a:buClr>
                <a:schemeClr val="tx1"/>
              </a:buClr>
            </a:pPr>
            <a:endParaRPr lang="en-US" sz="600" dirty="0">
              <a:latin typeface="Cambria" pitchFamily="18" charset="0"/>
            </a:endParaRPr>
          </a:p>
          <a:p>
            <a:pPr>
              <a:spcBef>
                <a:spcPts val="0"/>
              </a:spcBef>
              <a:buClr>
                <a:schemeClr val="tx1"/>
              </a:buClr>
            </a:pPr>
            <a:r>
              <a:rPr lang="en-US" sz="2000" dirty="0">
                <a:latin typeface="Cambria" pitchFamily="18" charset="0"/>
              </a:rPr>
              <a:t>Geotechnical analyses on the stability of soil and facilities</a:t>
            </a:r>
            <a:endParaRPr lang="sr-Latn-RS" sz="2000" dirty="0">
              <a:latin typeface="Cambria" pitchFamily="18" charset="0"/>
            </a:endParaRPr>
          </a:p>
          <a:p>
            <a:pPr>
              <a:spcBef>
                <a:spcPts val="0"/>
              </a:spcBef>
              <a:buClr>
                <a:schemeClr val="tx1"/>
              </a:buClr>
            </a:pPr>
            <a:endParaRPr lang="en-US" sz="600" dirty="0">
              <a:latin typeface="Cambria" pitchFamily="18" charset="0"/>
            </a:endParaRPr>
          </a:p>
          <a:p>
            <a:pPr>
              <a:spcBef>
                <a:spcPts val="0"/>
              </a:spcBef>
              <a:buClr>
                <a:schemeClr val="tx1"/>
              </a:buClr>
            </a:pPr>
            <a:r>
              <a:rPr lang="en-US" sz="2000" dirty="0">
                <a:latin typeface="Cambria" pitchFamily="18" charset="0"/>
              </a:rPr>
              <a:t>Developing traffic infrastructure base and </a:t>
            </a:r>
            <a:r>
              <a:rPr lang="en-US" sz="2000" dirty="0" err="1">
                <a:latin typeface="Cambria" pitchFamily="18" charset="0"/>
              </a:rPr>
              <a:t>systematisation</a:t>
            </a:r>
            <a:endParaRPr lang="en-US" sz="2000" dirty="0">
              <a:latin typeface="Cambria" pitchFamily="18" charset="0"/>
            </a:endParaRPr>
          </a:p>
          <a:p>
            <a:pPr>
              <a:spcBef>
                <a:spcPts val="0"/>
              </a:spcBef>
              <a:buClr>
                <a:schemeClr val="tx1"/>
              </a:buClr>
            </a:pPr>
            <a:endParaRPr lang="en-GB" sz="1500" cap="all" dirty="0">
              <a:latin typeface="Cambria" pitchFamily="18" charset="0"/>
            </a:endParaRPr>
          </a:p>
        </p:txBody>
      </p:sp>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23494" y="980728"/>
            <a:ext cx="3653116" cy="461665"/>
          </a:xfrm>
          <a:prstGeom prst="rect">
            <a:avLst/>
          </a:prstGeom>
          <a:ln>
            <a:solidFill>
              <a:schemeClr val="tx1">
                <a:lumMod val="50000"/>
                <a:lumOff val="50000"/>
              </a:schemeClr>
            </a:solidFill>
          </a:ln>
        </p:spPr>
        <p:txBody>
          <a:bodyPr wrap="none">
            <a:spAutoFit/>
          </a:bodyPr>
          <a:lstStyle/>
          <a:p>
            <a:r>
              <a:rPr lang="en-US" sz="2400" dirty="0">
                <a:latin typeface="Cambria" pitchFamily="18" charset="0"/>
              </a:rPr>
              <a:t>Cooperation with industry</a:t>
            </a:r>
          </a:p>
        </p:txBody>
      </p:sp>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Tree>
    <p:extLst>
      <p:ext uri="{BB962C8B-B14F-4D97-AF65-F5344CB8AC3E}">
        <p14:creationId xmlns:p14="http://schemas.microsoft.com/office/powerpoint/2010/main" val="195431350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478755" y="1124744"/>
            <a:ext cx="5472204" cy="461665"/>
          </a:xfrm>
          <a:prstGeom prst="rect">
            <a:avLst/>
          </a:prstGeom>
          <a:ln>
            <a:noFill/>
          </a:ln>
        </p:spPr>
        <p:txBody>
          <a:bodyPr wrap="none">
            <a:spAutoFit/>
          </a:bodyPr>
          <a:lstStyle/>
          <a:p>
            <a:r>
              <a:rPr lang="sr-Latn-RS" sz="2400" dirty="0">
                <a:solidFill>
                  <a:srgbClr val="F6710E"/>
                </a:solidFill>
                <a:latin typeface="Cambria" pitchFamily="18" charset="0"/>
              </a:rPr>
              <a:t>Something about me......fields of interest:</a:t>
            </a:r>
            <a:endParaRPr lang="en-US" sz="2400" dirty="0">
              <a:solidFill>
                <a:srgbClr val="F6710E"/>
              </a:solidFill>
              <a:latin typeface="Cambria" pitchFamily="18" charset="0"/>
            </a:endParaRPr>
          </a:p>
        </p:txBody>
      </p:sp>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0" name="Content Placeholder 1"/>
          <p:cNvSpPr>
            <a:spLocks noGrp="1"/>
          </p:cNvSpPr>
          <p:nvPr>
            <p:ph idx="1"/>
          </p:nvPr>
        </p:nvSpPr>
        <p:spPr>
          <a:xfrm>
            <a:off x="457200" y="1647964"/>
            <a:ext cx="8201000" cy="3653244"/>
          </a:xfrm>
        </p:spPr>
        <p:txBody>
          <a:bodyPr>
            <a:normAutofit/>
          </a:bodyPr>
          <a:lstStyle/>
          <a:p>
            <a:pPr marL="0" indent="0">
              <a:spcBef>
                <a:spcPts val="0"/>
              </a:spcBef>
              <a:buClr>
                <a:schemeClr val="tx1"/>
              </a:buClr>
              <a:buNone/>
            </a:pPr>
            <a:endParaRPr lang="sr-Latn-RS" sz="2400" dirty="0">
              <a:latin typeface="Cambria" pitchFamily="18" charset="0"/>
            </a:endParaRPr>
          </a:p>
          <a:p>
            <a:pPr>
              <a:spcBef>
                <a:spcPts val="0"/>
              </a:spcBef>
              <a:buClr>
                <a:schemeClr val="tx1"/>
              </a:buClr>
            </a:pPr>
            <a:r>
              <a:rPr lang="sr-Latn-RS" sz="2400" b="1" dirty="0">
                <a:solidFill>
                  <a:schemeClr val="tx1">
                    <a:lumMod val="75000"/>
                    <a:lumOff val="25000"/>
                  </a:schemeClr>
                </a:solidFill>
                <a:latin typeface="Cambria" pitchFamily="18" charset="0"/>
              </a:rPr>
              <a:t>Testing building materials</a:t>
            </a:r>
          </a:p>
          <a:p>
            <a:pPr marL="604837" indent="-342900">
              <a:spcBef>
                <a:spcPts val="0"/>
              </a:spcBef>
              <a:buClr>
                <a:schemeClr val="tx1"/>
              </a:buClr>
              <a:buFont typeface="Wingdings" pitchFamily="2" charset="2"/>
              <a:buChar char="Ø"/>
            </a:pPr>
            <a:r>
              <a:rPr lang="sr-Latn-RS" sz="2400" dirty="0">
                <a:latin typeface="Cambria" pitchFamily="18" charset="0"/>
              </a:rPr>
              <a:t>Physical and mechanical characteristics</a:t>
            </a:r>
          </a:p>
          <a:p>
            <a:pPr marL="604837" indent="-342900">
              <a:spcBef>
                <a:spcPts val="0"/>
              </a:spcBef>
              <a:buClr>
                <a:schemeClr val="tx1"/>
              </a:buClr>
              <a:buFont typeface="Wingdings" pitchFamily="2" charset="2"/>
              <a:buChar char="Ø"/>
            </a:pPr>
            <a:r>
              <a:rPr lang="sr-Latn-RS" sz="2400" dirty="0">
                <a:latin typeface="Cambria" pitchFamily="18" charset="0"/>
              </a:rPr>
              <a:t>Microstructure (SEM-EDS, FTIR, XRD, MIP)</a:t>
            </a:r>
          </a:p>
          <a:p>
            <a:pPr marL="604837" indent="-342900">
              <a:spcBef>
                <a:spcPts val="0"/>
              </a:spcBef>
              <a:buClr>
                <a:schemeClr val="tx1"/>
              </a:buClr>
              <a:buFont typeface="Wingdings" pitchFamily="2" charset="2"/>
              <a:buChar char="Ø"/>
            </a:pPr>
            <a:r>
              <a:rPr lang="sr-Latn-RS" sz="2400" dirty="0">
                <a:latin typeface="Cambria" pitchFamily="18" charset="0"/>
              </a:rPr>
              <a:t>Thermal analisys of materials (TG, DTA, DSC)</a:t>
            </a:r>
          </a:p>
          <a:p>
            <a:pPr marL="623888" indent="-174625">
              <a:spcBef>
                <a:spcPts val="0"/>
              </a:spcBef>
              <a:buClr>
                <a:schemeClr val="tx1"/>
              </a:buClr>
              <a:buFont typeface="Arial" pitchFamily="34" charset="0"/>
              <a:buChar char="•"/>
            </a:pPr>
            <a:endParaRPr lang="sr-Latn-RS" sz="2400" dirty="0">
              <a:latin typeface="Cambria" pitchFamily="18" charset="0"/>
            </a:endParaRPr>
          </a:p>
          <a:p>
            <a:pPr>
              <a:spcBef>
                <a:spcPts val="0"/>
              </a:spcBef>
              <a:buClr>
                <a:schemeClr val="tx1"/>
              </a:buClr>
            </a:pPr>
            <a:r>
              <a:rPr lang="en-US" sz="2400" b="1" dirty="0">
                <a:solidFill>
                  <a:schemeClr val="tx1">
                    <a:lumMod val="75000"/>
                    <a:lumOff val="25000"/>
                  </a:schemeClr>
                </a:solidFill>
                <a:latin typeface="Cambria" pitchFamily="18" charset="0"/>
              </a:rPr>
              <a:t>Structure assessment, repairs and maintenance</a:t>
            </a:r>
            <a:endParaRPr lang="sr-Latn-RS" sz="2400" b="1" dirty="0">
              <a:solidFill>
                <a:schemeClr val="tx1">
                  <a:lumMod val="75000"/>
                  <a:lumOff val="25000"/>
                </a:schemeClr>
              </a:solidFill>
              <a:latin typeface="Cambria" pitchFamily="18" charset="0"/>
            </a:endParaRPr>
          </a:p>
          <a:p>
            <a:pPr marL="0" indent="0">
              <a:spcBef>
                <a:spcPts val="0"/>
              </a:spcBef>
              <a:buClr>
                <a:schemeClr val="tx1"/>
              </a:buClr>
              <a:buNone/>
            </a:pPr>
            <a:endParaRPr lang="sr-Latn-RS" sz="600" dirty="0">
              <a:latin typeface="Cambria" pitchFamily="18" charset="0"/>
            </a:endParaRPr>
          </a:p>
          <a:p>
            <a:pPr>
              <a:spcBef>
                <a:spcPts val="0"/>
              </a:spcBef>
              <a:buClr>
                <a:schemeClr val="tx1"/>
              </a:buClr>
            </a:pPr>
            <a:endParaRPr lang="en-US" sz="600" dirty="0">
              <a:latin typeface="Cambria" pitchFamily="18" charset="0"/>
            </a:endParaRPr>
          </a:p>
          <a:p>
            <a:pPr>
              <a:spcBef>
                <a:spcPts val="0"/>
              </a:spcBef>
              <a:buClr>
                <a:schemeClr val="tx1"/>
              </a:buClr>
            </a:pPr>
            <a:r>
              <a:rPr lang="en-US" sz="2400" b="1" dirty="0">
                <a:solidFill>
                  <a:schemeClr val="tx1">
                    <a:lumMod val="75000"/>
                    <a:lumOff val="25000"/>
                  </a:schemeClr>
                </a:solidFill>
                <a:latin typeface="Cambria" pitchFamily="18" charset="0"/>
              </a:rPr>
              <a:t>Developing and applying contemporary building materials</a:t>
            </a:r>
            <a:endParaRPr lang="sr-Latn-RS" sz="2400" b="1" dirty="0">
              <a:solidFill>
                <a:schemeClr val="tx1">
                  <a:lumMod val="75000"/>
                  <a:lumOff val="25000"/>
                </a:schemeClr>
              </a:solidFill>
              <a:latin typeface="Cambria" pitchFamily="18" charset="0"/>
            </a:endParaRPr>
          </a:p>
          <a:p>
            <a:pPr>
              <a:spcBef>
                <a:spcPts val="0"/>
              </a:spcBef>
              <a:buClr>
                <a:schemeClr val="tx1"/>
              </a:buClr>
            </a:pPr>
            <a:endParaRPr lang="sr-Latn-RS" sz="2000" dirty="0">
              <a:latin typeface="Cambria" pitchFamily="18" charset="0"/>
            </a:endParaRPr>
          </a:p>
          <a:p>
            <a:pPr>
              <a:spcBef>
                <a:spcPts val="0"/>
              </a:spcBef>
              <a:buClr>
                <a:schemeClr val="tx1"/>
              </a:buClr>
            </a:pPr>
            <a:endParaRPr lang="en-US" sz="600" dirty="0">
              <a:latin typeface="Cambria" pitchFamily="18" charset="0"/>
            </a:endParaRPr>
          </a:p>
          <a:p>
            <a:pPr>
              <a:spcBef>
                <a:spcPts val="0"/>
              </a:spcBef>
              <a:buClr>
                <a:schemeClr val="tx1"/>
              </a:buClr>
            </a:pPr>
            <a:endParaRPr lang="en-GB" sz="1500" cap="all" dirty="0">
              <a:latin typeface="Cambria" pitchFamily="18" charset="0"/>
            </a:endParaRPr>
          </a:p>
        </p:txBody>
      </p:sp>
    </p:spTree>
    <p:extLst>
      <p:ext uri="{BB962C8B-B14F-4D97-AF65-F5344CB8AC3E}">
        <p14:creationId xmlns:p14="http://schemas.microsoft.com/office/powerpoint/2010/main" val="210959354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fade">
                                      <p:cBhvr>
                                        <p:cTn id="7" dur="500"/>
                                        <p:tgtEl>
                                          <p:spTgt spid="10">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fade">
                                      <p:cBhvr>
                                        <p:cTn id="10" dur="500"/>
                                        <p:tgtEl>
                                          <p:spTgt spid="10">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animEffect transition="in" filter="fade">
                                      <p:cBhvr>
                                        <p:cTn id="13" dur="500"/>
                                        <p:tgtEl>
                                          <p:spTgt spid="10">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xEl>
                                              <p:pRg st="4" end="4"/>
                                            </p:txEl>
                                          </p:spTgt>
                                        </p:tgtEl>
                                        <p:attrNameLst>
                                          <p:attrName>style.visibility</p:attrName>
                                        </p:attrNameLst>
                                      </p:cBhvr>
                                      <p:to>
                                        <p:strVal val="visible"/>
                                      </p:to>
                                    </p:set>
                                    <p:animEffect transition="in" filter="fade">
                                      <p:cBhvr>
                                        <p:cTn id="16" dur="500"/>
                                        <p:tgtEl>
                                          <p:spTgt spid="10">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xEl>
                                              <p:pRg st="6" end="6"/>
                                            </p:txEl>
                                          </p:spTgt>
                                        </p:tgtEl>
                                        <p:attrNameLst>
                                          <p:attrName>style.visibility</p:attrName>
                                        </p:attrNameLst>
                                      </p:cBhvr>
                                      <p:to>
                                        <p:strVal val="visible"/>
                                      </p:to>
                                    </p:set>
                                    <p:animEffect transition="in" filter="fade">
                                      <p:cBhvr>
                                        <p:cTn id="21" dur="500"/>
                                        <p:tgtEl>
                                          <p:spTgt spid="10">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
                                            <p:txEl>
                                              <p:pRg st="9" end="9"/>
                                            </p:txEl>
                                          </p:spTgt>
                                        </p:tgtEl>
                                        <p:attrNameLst>
                                          <p:attrName>style.visibility</p:attrName>
                                        </p:attrNameLst>
                                      </p:cBhvr>
                                      <p:to>
                                        <p:strVal val="visible"/>
                                      </p:to>
                                    </p:set>
                                    <p:animEffect transition="in" filter="fade">
                                      <p:cBhvr>
                                        <p:cTn id="26" dur="500"/>
                                        <p:tgtEl>
                                          <p:spTgt spid="1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23494" y="980728"/>
            <a:ext cx="5523179"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Laboratory for testing building materials</a:t>
            </a:r>
            <a:endParaRPr lang="en-US" sz="2400" dirty="0">
              <a:solidFill>
                <a:schemeClr val="tx1">
                  <a:lumMod val="75000"/>
                  <a:lumOff val="25000"/>
                </a:schemeClr>
              </a:solidFill>
              <a:latin typeface="Cambria" pitchFamily="18" charset="0"/>
            </a:endParaRPr>
          </a:p>
        </p:txBody>
      </p:sp>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3" name="Rectangle 12"/>
          <p:cNvSpPr/>
          <p:nvPr/>
        </p:nvSpPr>
        <p:spPr>
          <a:xfrm>
            <a:off x="6732240" y="980727"/>
            <a:ext cx="1637115" cy="461665"/>
          </a:xfrm>
          <a:prstGeom prst="rect">
            <a:avLst/>
          </a:prstGeom>
          <a:ln>
            <a:solidFill>
              <a:schemeClr val="tx1">
                <a:lumMod val="50000"/>
                <a:lumOff val="50000"/>
              </a:schemeClr>
            </a:solidFill>
          </a:ln>
        </p:spPr>
        <p:txBody>
          <a:bodyPr wrap="none">
            <a:spAutoFit/>
          </a:bodyPr>
          <a:lstStyle/>
          <a:p>
            <a:r>
              <a:rPr lang="sr-Latn-RS" sz="2400" dirty="0">
                <a:solidFill>
                  <a:srgbClr val="F6710E"/>
                </a:solidFill>
                <a:latin typeface="Cambria" pitchFamily="18" charset="0"/>
              </a:rPr>
              <a:t>Equipment</a:t>
            </a:r>
            <a:endParaRPr lang="en-US" sz="2400" dirty="0">
              <a:solidFill>
                <a:srgbClr val="F6710E"/>
              </a:solidFill>
              <a:latin typeface="Cambria" pitchFamily="18" charset="0"/>
            </a:endParaRPr>
          </a:p>
        </p:txBody>
      </p:sp>
      <p:pic>
        <p:nvPicPr>
          <p:cNvPr id="10242" name="Picture 2" descr="F:\Laboratorija\DSCN4249.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35696" y="1585569"/>
            <a:ext cx="6010302" cy="4507727"/>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F:\Laboratorija\DSCN4248.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98951" y="1574646"/>
            <a:ext cx="6039429" cy="4529572"/>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F:\Laboratorija\DSCN4245.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2760" y="1585569"/>
            <a:ext cx="6039429" cy="4529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376484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fade">
                                      <p:cBhvr>
                                        <p:cTn id="12" dur="500"/>
                                        <p:tgtEl>
                                          <p:spTgt spid="102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43"/>
                                        </p:tgtEl>
                                        <p:attrNameLst>
                                          <p:attrName>style.visibility</p:attrName>
                                        </p:attrNameLst>
                                      </p:cBhvr>
                                      <p:to>
                                        <p:strVal val="visible"/>
                                      </p:to>
                                    </p:set>
                                    <p:animEffect transition="in" filter="fade">
                                      <p:cBhvr>
                                        <p:cTn id="1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23494" y="980728"/>
            <a:ext cx="5523179"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Laboratory for testing building materials</a:t>
            </a:r>
            <a:endParaRPr lang="en-US" sz="2400" dirty="0">
              <a:solidFill>
                <a:schemeClr val="tx1">
                  <a:lumMod val="75000"/>
                  <a:lumOff val="25000"/>
                </a:schemeClr>
              </a:solidFill>
              <a:latin typeface="Cambria" pitchFamily="18" charset="0"/>
            </a:endParaRPr>
          </a:p>
        </p:txBody>
      </p:sp>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pic>
        <p:nvPicPr>
          <p:cNvPr id="10" name="Picture 18"/>
          <p:cNvPicPr>
            <a:picLocks noChangeAspect="1" noChangeArrowheads="1"/>
          </p:cNvPicPr>
          <p:nvPr/>
        </p:nvPicPr>
        <p:blipFill>
          <a:blip r:embed="rId6" cstate="print">
            <a:extLst>
              <a:ext uri="{28A0092B-C50C-407E-A947-70E740481C1C}">
                <a14:useLocalDpi xmlns:a14="http://schemas.microsoft.com/office/drawing/2010/main" val="0"/>
              </a:ext>
            </a:extLst>
          </a:blip>
          <a:srcRect l="6912" t="13789"/>
          <a:stretch>
            <a:fillRect/>
          </a:stretch>
        </p:blipFill>
        <p:spPr bwMode="auto">
          <a:xfrm>
            <a:off x="629782" y="2001362"/>
            <a:ext cx="3816458" cy="2855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60051" y="4870901"/>
            <a:ext cx="4418237" cy="646331"/>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Machine for testing compressive and bending strength</a:t>
            </a:r>
          </a:p>
        </p:txBody>
      </p:sp>
      <p:pic>
        <p:nvPicPr>
          <p:cNvPr id="11" name="Picture 1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49693" y="2005901"/>
            <a:ext cx="3828995" cy="2864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4546251" y="4870901"/>
            <a:ext cx="4418237" cy="369332"/>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Machine for tensile test </a:t>
            </a:r>
          </a:p>
        </p:txBody>
      </p:sp>
      <p:sp>
        <p:nvSpPr>
          <p:cNvPr id="13" name="Rectangle 12"/>
          <p:cNvSpPr/>
          <p:nvPr/>
        </p:nvSpPr>
        <p:spPr>
          <a:xfrm>
            <a:off x="6732240" y="980727"/>
            <a:ext cx="1637115" cy="461665"/>
          </a:xfrm>
          <a:prstGeom prst="rect">
            <a:avLst/>
          </a:prstGeom>
          <a:ln>
            <a:solidFill>
              <a:schemeClr val="tx1">
                <a:lumMod val="50000"/>
                <a:lumOff val="50000"/>
              </a:schemeClr>
            </a:solidFill>
          </a:ln>
        </p:spPr>
        <p:txBody>
          <a:bodyPr wrap="none">
            <a:spAutoFit/>
          </a:bodyPr>
          <a:lstStyle/>
          <a:p>
            <a:r>
              <a:rPr lang="sr-Latn-RS" sz="2400" dirty="0">
                <a:solidFill>
                  <a:srgbClr val="F6710E"/>
                </a:solidFill>
                <a:latin typeface="Cambria" pitchFamily="18" charset="0"/>
              </a:rPr>
              <a:t>Equipment</a:t>
            </a:r>
            <a:endParaRPr lang="en-US" sz="2400" dirty="0">
              <a:solidFill>
                <a:srgbClr val="F6710E"/>
              </a:solidFill>
              <a:latin typeface="Cambria" pitchFamily="18" charset="0"/>
            </a:endParaRPr>
          </a:p>
        </p:txBody>
      </p:sp>
    </p:spTree>
    <p:extLst>
      <p:ext uri="{BB962C8B-B14F-4D97-AF65-F5344CB8AC3E}">
        <p14:creationId xmlns:p14="http://schemas.microsoft.com/office/powerpoint/2010/main" val="309388562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5" name="TextBox 4"/>
          <p:cNvSpPr txBox="1"/>
          <p:nvPr/>
        </p:nvSpPr>
        <p:spPr>
          <a:xfrm>
            <a:off x="153763" y="5014917"/>
            <a:ext cx="4418237" cy="646331"/>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Machine for testing abrasion of concrete, mortar and stone</a:t>
            </a:r>
          </a:p>
        </p:txBody>
      </p:sp>
      <p:sp>
        <p:nvSpPr>
          <p:cNvPr id="12" name="TextBox 11"/>
          <p:cNvSpPr txBox="1"/>
          <p:nvPr/>
        </p:nvSpPr>
        <p:spPr>
          <a:xfrm>
            <a:off x="4239963" y="5014917"/>
            <a:ext cx="4418237" cy="369332"/>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Ultrawave aparatus</a:t>
            </a:r>
          </a:p>
        </p:txBody>
      </p:sp>
      <p:pic>
        <p:nvPicPr>
          <p:cNvPr id="13" name="Picture 21"/>
          <p:cNvPicPr>
            <a:picLocks noChangeAspect="1" noChangeArrowheads="1"/>
          </p:cNvPicPr>
          <p:nvPr/>
        </p:nvPicPr>
        <p:blipFill>
          <a:blip r:embed="rId6">
            <a:extLst>
              <a:ext uri="{28A0092B-C50C-407E-A947-70E740481C1C}">
                <a14:useLocalDpi xmlns:a14="http://schemas.microsoft.com/office/drawing/2010/main" val="0"/>
              </a:ext>
            </a:extLst>
          </a:blip>
          <a:srcRect l="16507"/>
          <a:stretch>
            <a:fillRect/>
          </a:stretch>
        </p:blipFill>
        <p:spPr bwMode="auto">
          <a:xfrm>
            <a:off x="497755" y="2060848"/>
            <a:ext cx="4032482" cy="2999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07818" y="2053386"/>
            <a:ext cx="4032448" cy="3017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323494" y="980728"/>
            <a:ext cx="5523179"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Laboratory for testing building materials</a:t>
            </a:r>
            <a:endParaRPr lang="en-US" sz="2400" dirty="0">
              <a:solidFill>
                <a:schemeClr val="tx1">
                  <a:lumMod val="75000"/>
                  <a:lumOff val="25000"/>
                </a:schemeClr>
              </a:solidFill>
              <a:latin typeface="Cambria" pitchFamily="18" charset="0"/>
            </a:endParaRPr>
          </a:p>
        </p:txBody>
      </p:sp>
      <p:sp>
        <p:nvSpPr>
          <p:cNvPr id="15" name="Rectangle 14"/>
          <p:cNvSpPr/>
          <p:nvPr/>
        </p:nvSpPr>
        <p:spPr>
          <a:xfrm>
            <a:off x="6732240" y="980727"/>
            <a:ext cx="1637115" cy="461665"/>
          </a:xfrm>
          <a:prstGeom prst="rect">
            <a:avLst/>
          </a:prstGeom>
          <a:ln>
            <a:solidFill>
              <a:schemeClr val="tx1">
                <a:lumMod val="50000"/>
                <a:lumOff val="50000"/>
              </a:schemeClr>
            </a:solidFill>
          </a:ln>
        </p:spPr>
        <p:txBody>
          <a:bodyPr wrap="none">
            <a:spAutoFit/>
          </a:bodyPr>
          <a:lstStyle/>
          <a:p>
            <a:r>
              <a:rPr lang="sr-Latn-RS" sz="2400" dirty="0">
                <a:solidFill>
                  <a:srgbClr val="F6710E"/>
                </a:solidFill>
                <a:latin typeface="Cambria" pitchFamily="18" charset="0"/>
              </a:rPr>
              <a:t>Equipment</a:t>
            </a:r>
            <a:endParaRPr lang="en-US" sz="2400" dirty="0">
              <a:solidFill>
                <a:srgbClr val="F6710E"/>
              </a:solidFill>
              <a:latin typeface="Cambria" pitchFamily="18" charset="0"/>
            </a:endParaRPr>
          </a:p>
        </p:txBody>
      </p:sp>
    </p:spTree>
    <p:extLst>
      <p:ext uri="{BB962C8B-B14F-4D97-AF65-F5344CB8AC3E}">
        <p14:creationId xmlns:p14="http://schemas.microsoft.com/office/powerpoint/2010/main" val="248781640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5" name="TextBox 4"/>
          <p:cNvSpPr txBox="1"/>
          <p:nvPr/>
        </p:nvSpPr>
        <p:spPr>
          <a:xfrm>
            <a:off x="153763" y="5589240"/>
            <a:ext cx="4418237" cy="369332"/>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Resonant frequency measurement device</a:t>
            </a:r>
          </a:p>
        </p:txBody>
      </p:sp>
      <p:sp>
        <p:nvSpPr>
          <p:cNvPr id="12" name="TextBox 11"/>
          <p:cNvSpPr txBox="1"/>
          <p:nvPr/>
        </p:nvSpPr>
        <p:spPr>
          <a:xfrm>
            <a:off x="4239963" y="5571344"/>
            <a:ext cx="4418237" cy="646331"/>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Optical microscope</a:t>
            </a:r>
          </a:p>
          <a:p>
            <a:pPr algn="ctr"/>
            <a:r>
              <a:rPr lang="sr-Latn-RS" i="1" dirty="0">
                <a:solidFill>
                  <a:schemeClr val="tx1">
                    <a:lumMod val="75000"/>
                    <a:lumOff val="25000"/>
                  </a:schemeClr>
                </a:solidFill>
                <a:latin typeface="Cambria" pitchFamily="18" charset="0"/>
              </a:rPr>
              <a:t> (magnification 80x)</a:t>
            </a:r>
          </a:p>
        </p:txBody>
      </p:sp>
      <p:pic>
        <p:nvPicPr>
          <p:cNvPr id="11" name="Picture 36"/>
          <p:cNvPicPr>
            <a:picLocks noChangeAspect="1" noChangeArrowheads="1"/>
          </p:cNvPicPr>
          <p:nvPr/>
        </p:nvPicPr>
        <p:blipFill>
          <a:blip r:embed="rId6">
            <a:extLst>
              <a:ext uri="{28A0092B-C50C-407E-A947-70E740481C1C}">
                <a14:useLocalDpi xmlns:a14="http://schemas.microsoft.com/office/drawing/2010/main" val="0"/>
              </a:ext>
            </a:extLst>
          </a:blip>
          <a:srcRect l="16277" r="13104"/>
          <a:stretch>
            <a:fillRect/>
          </a:stretch>
        </p:blipFill>
        <p:spPr bwMode="auto">
          <a:xfrm>
            <a:off x="683568" y="1813949"/>
            <a:ext cx="3556395" cy="3766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2"/>
          <p:cNvPicPr>
            <a:picLocks noChangeAspect="1" noChangeArrowheads="1"/>
          </p:cNvPicPr>
          <p:nvPr/>
        </p:nvPicPr>
        <p:blipFill>
          <a:blip r:embed="rId7">
            <a:extLst>
              <a:ext uri="{28A0092B-C50C-407E-A947-70E740481C1C}">
                <a14:useLocalDpi xmlns:a14="http://schemas.microsoft.com/office/drawing/2010/main" val="0"/>
              </a:ext>
            </a:extLst>
          </a:blip>
          <a:srcRect l="9538" r="17776"/>
          <a:stretch>
            <a:fillRect/>
          </a:stretch>
        </p:blipFill>
        <p:spPr bwMode="auto">
          <a:xfrm>
            <a:off x="5044924" y="1813950"/>
            <a:ext cx="3652860" cy="3757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323494" y="980728"/>
            <a:ext cx="5523179"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Laboratory for testing building materials</a:t>
            </a:r>
            <a:endParaRPr lang="en-US" sz="2400" dirty="0">
              <a:solidFill>
                <a:schemeClr val="tx1">
                  <a:lumMod val="75000"/>
                  <a:lumOff val="25000"/>
                </a:schemeClr>
              </a:solidFill>
              <a:latin typeface="Cambria" pitchFamily="18" charset="0"/>
            </a:endParaRPr>
          </a:p>
        </p:txBody>
      </p:sp>
      <p:sp>
        <p:nvSpPr>
          <p:cNvPr id="16" name="Rectangle 15"/>
          <p:cNvSpPr/>
          <p:nvPr/>
        </p:nvSpPr>
        <p:spPr>
          <a:xfrm>
            <a:off x="6732240" y="980727"/>
            <a:ext cx="1637115" cy="461665"/>
          </a:xfrm>
          <a:prstGeom prst="rect">
            <a:avLst/>
          </a:prstGeom>
          <a:ln>
            <a:solidFill>
              <a:schemeClr val="tx1">
                <a:lumMod val="50000"/>
                <a:lumOff val="50000"/>
              </a:schemeClr>
            </a:solidFill>
          </a:ln>
        </p:spPr>
        <p:txBody>
          <a:bodyPr wrap="none">
            <a:spAutoFit/>
          </a:bodyPr>
          <a:lstStyle/>
          <a:p>
            <a:r>
              <a:rPr lang="sr-Latn-RS" sz="2400" dirty="0">
                <a:solidFill>
                  <a:srgbClr val="F6710E"/>
                </a:solidFill>
                <a:latin typeface="Cambria" pitchFamily="18" charset="0"/>
              </a:rPr>
              <a:t>Equipment</a:t>
            </a:r>
            <a:endParaRPr lang="en-US" sz="2400" dirty="0">
              <a:solidFill>
                <a:srgbClr val="F6710E"/>
              </a:solidFill>
              <a:latin typeface="Cambria" pitchFamily="18" charset="0"/>
            </a:endParaRPr>
          </a:p>
        </p:txBody>
      </p:sp>
    </p:spTree>
    <p:extLst>
      <p:ext uri="{BB962C8B-B14F-4D97-AF65-F5344CB8AC3E}">
        <p14:creationId xmlns:p14="http://schemas.microsoft.com/office/powerpoint/2010/main" val="339112495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5" name="TextBox 4"/>
          <p:cNvSpPr txBox="1"/>
          <p:nvPr/>
        </p:nvSpPr>
        <p:spPr>
          <a:xfrm>
            <a:off x="153762" y="5301208"/>
            <a:ext cx="4418237" cy="369332"/>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Chloride penetration testing device</a:t>
            </a:r>
          </a:p>
        </p:txBody>
      </p:sp>
      <p:sp>
        <p:nvSpPr>
          <p:cNvPr id="12" name="TextBox 11"/>
          <p:cNvSpPr txBox="1"/>
          <p:nvPr/>
        </p:nvSpPr>
        <p:spPr>
          <a:xfrm>
            <a:off x="4232413" y="5301208"/>
            <a:ext cx="4418237" cy="369332"/>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D</a:t>
            </a:r>
            <a:r>
              <a:rPr lang="en-US" i="1" dirty="0" err="1">
                <a:solidFill>
                  <a:schemeClr val="tx1">
                    <a:lumMod val="75000"/>
                    <a:lumOff val="25000"/>
                  </a:schemeClr>
                </a:solidFill>
                <a:latin typeface="Cambria" pitchFamily="18" charset="0"/>
              </a:rPr>
              <a:t>evice</a:t>
            </a:r>
            <a:r>
              <a:rPr lang="en-US" i="1" dirty="0">
                <a:solidFill>
                  <a:schemeClr val="tx1">
                    <a:lumMod val="75000"/>
                    <a:lumOff val="25000"/>
                  </a:schemeClr>
                </a:solidFill>
                <a:latin typeface="Cambria" pitchFamily="18" charset="0"/>
              </a:rPr>
              <a:t> for</a:t>
            </a:r>
            <a:r>
              <a:rPr lang="sr-Latn-RS" i="1" dirty="0">
                <a:solidFill>
                  <a:schemeClr val="tx1">
                    <a:lumMod val="75000"/>
                    <a:lumOff val="25000"/>
                  </a:schemeClr>
                </a:solidFill>
                <a:latin typeface="Cambria" pitchFamily="18" charset="0"/>
              </a:rPr>
              <a:t> </a:t>
            </a:r>
            <a:r>
              <a:rPr lang="en-US" i="1" dirty="0">
                <a:solidFill>
                  <a:schemeClr val="tx1">
                    <a:lumMod val="75000"/>
                    <a:lumOff val="25000"/>
                  </a:schemeClr>
                </a:solidFill>
                <a:latin typeface="Cambria" pitchFamily="18" charset="0"/>
              </a:rPr>
              <a:t>measuring volume deformation</a:t>
            </a:r>
            <a:endParaRPr lang="sr-Latn-RS" i="1" dirty="0">
              <a:solidFill>
                <a:schemeClr val="tx1">
                  <a:lumMod val="75000"/>
                  <a:lumOff val="25000"/>
                </a:schemeClr>
              </a:solidFill>
              <a:latin typeface="Cambria" pitchFamily="18" charset="0"/>
            </a:endParaRPr>
          </a:p>
        </p:txBody>
      </p:sp>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0577" y="1979546"/>
            <a:ext cx="3827292" cy="332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5007" y="1959603"/>
            <a:ext cx="4120776" cy="33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p:nvPr/>
        </p:nvSpPr>
        <p:spPr>
          <a:xfrm>
            <a:off x="323494" y="980728"/>
            <a:ext cx="5523179"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Laboratory for testing building materials</a:t>
            </a:r>
            <a:endParaRPr lang="en-US" sz="2400" dirty="0">
              <a:solidFill>
                <a:schemeClr val="tx1">
                  <a:lumMod val="75000"/>
                  <a:lumOff val="25000"/>
                </a:schemeClr>
              </a:solidFill>
              <a:latin typeface="Cambria" pitchFamily="18" charset="0"/>
            </a:endParaRPr>
          </a:p>
        </p:txBody>
      </p:sp>
      <p:sp>
        <p:nvSpPr>
          <p:cNvPr id="15" name="Rectangle 14"/>
          <p:cNvSpPr/>
          <p:nvPr/>
        </p:nvSpPr>
        <p:spPr>
          <a:xfrm>
            <a:off x="6732240" y="980727"/>
            <a:ext cx="1637115" cy="461665"/>
          </a:xfrm>
          <a:prstGeom prst="rect">
            <a:avLst/>
          </a:prstGeom>
          <a:ln>
            <a:solidFill>
              <a:schemeClr val="tx1">
                <a:lumMod val="50000"/>
                <a:lumOff val="50000"/>
              </a:schemeClr>
            </a:solidFill>
          </a:ln>
        </p:spPr>
        <p:txBody>
          <a:bodyPr wrap="none">
            <a:spAutoFit/>
          </a:bodyPr>
          <a:lstStyle/>
          <a:p>
            <a:r>
              <a:rPr lang="sr-Latn-RS" sz="2400" dirty="0">
                <a:solidFill>
                  <a:srgbClr val="F6710E"/>
                </a:solidFill>
                <a:latin typeface="Cambria" pitchFamily="18" charset="0"/>
              </a:rPr>
              <a:t>Equipment</a:t>
            </a:r>
            <a:endParaRPr lang="en-US" sz="2400" dirty="0">
              <a:solidFill>
                <a:srgbClr val="F6710E"/>
              </a:solidFill>
              <a:latin typeface="Cambria" pitchFamily="18" charset="0"/>
            </a:endParaRPr>
          </a:p>
        </p:txBody>
      </p:sp>
    </p:spTree>
    <p:extLst>
      <p:ext uri="{BB962C8B-B14F-4D97-AF65-F5344CB8AC3E}">
        <p14:creationId xmlns:p14="http://schemas.microsoft.com/office/powerpoint/2010/main" val="155597010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1"/>
                                        </p:tgtEl>
                                        <p:attrNameLst>
                                          <p:attrName>style.visibility</p:attrName>
                                        </p:attrNameLst>
                                      </p:cBhvr>
                                      <p:to>
                                        <p:strVal val="visible"/>
                                      </p:to>
                                    </p:set>
                                    <p:animEffect transition="in" filter="fade">
                                      <p:cBhvr>
                                        <p:cTn id="15" dur="500"/>
                                        <p:tgtEl>
                                          <p:spTgt spid="205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5" name="TextBox 4"/>
          <p:cNvSpPr txBox="1"/>
          <p:nvPr/>
        </p:nvSpPr>
        <p:spPr>
          <a:xfrm>
            <a:off x="110981" y="5226850"/>
            <a:ext cx="3452908" cy="646331"/>
          </a:xfrm>
          <a:prstGeom prst="rect">
            <a:avLst/>
          </a:prstGeom>
          <a:noFill/>
        </p:spPr>
        <p:txBody>
          <a:bodyPr wrap="square" rtlCol="0">
            <a:spAutoFit/>
          </a:bodyPr>
          <a:lstStyle/>
          <a:p>
            <a:pPr algn="ctr"/>
            <a:r>
              <a:rPr lang="sr-Latn-ME" i="1" dirty="0">
                <a:solidFill>
                  <a:schemeClr val="tx1">
                    <a:lumMod val="75000"/>
                    <a:lumOff val="25000"/>
                  </a:schemeClr>
                </a:solidFill>
                <a:latin typeface="Cambria" panose="02040503050406030204" pitchFamily="18" charset="0"/>
              </a:rPr>
              <a:t>Device for measuring c</a:t>
            </a:r>
            <a:r>
              <a:rPr lang="en-US" i="1" dirty="0" err="1">
                <a:solidFill>
                  <a:schemeClr val="tx1">
                    <a:lumMod val="75000"/>
                    <a:lumOff val="25000"/>
                  </a:schemeClr>
                </a:solidFill>
                <a:latin typeface="Cambria" panose="02040503050406030204" pitchFamily="18" charset="0"/>
              </a:rPr>
              <a:t>alorimeter</a:t>
            </a:r>
            <a:r>
              <a:rPr lang="en-US" i="1" dirty="0">
                <a:solidFill>
                  <a:schemeClr val="tx1">
                    <a:lumMod val="75000"/>
                    <a:lumOff val="25000"/>
                  </a:schemeClr>
                </a:solidFill>
                <a:latin typeface="Cambria" panose="02040503050406030204" pitchFamily="18" charset="0"/>
              </a:rPr>
              <a:t> heat of hydration of cement</a:t>
            </a:r>
          </a:p>
        </p:txBody>
      </p:sp>
      <p:sp>
        <p:nvSpPr>
          <p:cNvPr id="12" name="TextBox 11"/>
          <p:cNvSpPr txBox="1"/>
          <p:nvPr/>
        </p:nvSpPr>
        <p:spPr>
          <a:xfrm>
            <a:off x="4242220" y="5227463"/>
            <a:ext cx="4418237" cy="646331"/>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Device </a:t>
            </a:r>
            <a:r>
              <a:rPr lang="en-US" i="1" dirty="0">
                <a:solidFill>
                  <a:schemeClr val="tx1">
                    <a:lumMod val="75000"/>
                    <a:lumOff val="25000"/>
                  </a:schemeClr>
                </a:solidFill>
                <a:latin typeface="Cambria" pitchFamily="18" charset="0"/>
              </a:rPr>
              <a:t>for measuring water </a:t>
            </a:r>
            <a:r>
              <a:rPr lang="sr-Latn-RS" i="1" dirty="0">
                <a:solidFill>
                  <a:schemeClr val="tx1">
                    <a:lumMod val="75000"/>
                    <a:lumOff val="25000"/>
                  </a:schemeClr>
                </a:solidFill>
                <a:latin typeface="Cambria" pitchFamily="18" charset="0"/>
              </a:rPr>
              <a:t>penetration under pressure</a:t>
            </a:r>
          </a:p>
        </p:txBody>
      </p:sp>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9233" y="1624806"/>
            <a:ext cx="1927225" cy="3608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3"/>
          <p:cNvPicPr>
            <a:picLocks noChangeAspect="1" noChangeArrowheads="1"/>
          </p:cNvPicPr>
          <p:nvPr/>
        </p:nvPicPr>
        <p:blipFill>
          <a:blip r:embed="rId7">
            <a:extLst>
              <a:ext uri="{28A0092B-C50C-407E-A947-70E740481C1C}">
                <a14:useLocalDpi xmlns:a14="http://schemas.microsoft.com/office/drawing/2010/main" val="0"/>
              </a:ext>
            </a:extLst>
          </a:blip>
          <a:srcRect l="11102"/>
          <a:stretch>
            <a:fillRect/>
          </a:stretch>
        </p:blipFill>
        <p:spPr bwMode="auto">
          <a:xfrm>
            <a:off x="3995935" y="1624806"/>
            <a:ext cx="4435181" cy="3573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323494" y="980728"/>
            <a:ext cx="5523179"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Laboratory for testing building materials</a:t>
            </a:r>
            <a:endParaRPr lang="en-US" sz="2400" dirty="0">
              <a:solidFill>
                <a:schemeClr val="tx1">
                  <a:lumMod val="75000"/>
                  <a:lumOff val="25000"/>
                </a:schemeClr>
              </a:solidFill>
              <a:latin typeface="Cambria" pitchFamily="18" charset="0"/>
            </a:endParaRPr>
          </a:p>
        </p:txBody>
      </p:sp>
      <p:sp>
        <p:nvSpPr>
          <p:cNvPr id="15" name="Rectangle 14"/>
          <p:cNvSpPr/>
          <p:nvPr/>
        </p:nvSpPr>
        <p:spPr>
          <a:xfrm>
            <a:off x="6732240" y="980727"/>
            <a:ext cx="1637115" cy="461665"/>
          </a:xfrm>
          <a:prstGeom prst="rect">
            <a:avLst/>
          </a:prstGeom>
          <a:ln>
            <a:solidFill>
              <a:schemeClr val="tx1">
                <a:lumMod val="50000"/>
                <a:lumOff val="50000"/>
              </a:schemeClr>
            </a:solidFill>
          </a:ln>
        </p:spPr>
        <p:txBody>
          <a:bodyPr wrap="none">
            <a:spAutoFit/>
          </a:bodyPr>
          <a:lstStyle/>
          <a:p>
            <a:r>
              <a:rPr lang="sr-Latn-RS" sz="2400" dirty="0">
                <a:solidFill>
                  <a:srgbClr val="F6710E"/>
                </a:solidFill>
                <a:latin typeface="Cambria" pitchFamily="18" charset="0"/>
              </a:rPr>
              <a:t>Equipment</a:t>
            </a:r>
            <a:endParaRPr lang="en-US" sz="2400" dirty="0">
              <a:solidFill>
                <a:srgbClr val="F6710E"/>
              </a:solidFill>
              <a:latin typeface="Cambria" pitchFamily="18" charset="0"/>
            </a:endParaRPr>
          </a:p>
        </p:txBody>
      </p:sp>
    </p:spTree>
    <p:extLst>
      <p:ext uri="{BB962C8B-B14F-4D97-AF65-F5344CB8AC3E}">
        <p14:creationId xmlns:p14="http://schemas.microsoft.com/office/powerpoint/2010/main" val="15210409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AutoShape 2" descr="Резултат слика за Srbija u Evrop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r-Latn-RS"/>
          </a:p>
        </p:txBody>
      </p:sp>
      <p:pic>
        <p:nvPicPr>
          <p:cNvPr id="1028"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7975" y="1124744"/>
            <a:ext cx="5488161" cy="469237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47796" t="65493" r="36719" b="17254"/>
          <a:stretch/>
        </p:blipFill>
        <p:spPr bwMode="auto">
          <a:xfrm>
            <a:off x="5220072" y="2852936"/>
            <a:ext cx="3384376" cy="322409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Oval 14"/>
          <p:cNvSpPr/>
          <p:nvPr/>
        </p:nvSpPr>
        <p:spPr>
          <a:xfrm>
            <a:off x="2445507" y="3176972"/>
            <a:ext cx="72008" cy="72008"/>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a:p>
        </p:txBody>
      </p:sp>
      <p:cxnSp>
        <p:nvCxnSpPr>
          <p:cNvPr id="17" name="Straight Arrow Connector 16"/>
          <p:cNvCxnSpPr/>
          <p:nvPr/>
        </p:nvCxnSpPr>
        <p:spPr>
          <a:xfrm flipV="1">
            <a:off x="3491880" y="4293096"/>
            <a:ext cx="1944216" cy="288032"/>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6228184" y="4031352"/>
            <a:ext cx="45719" cy="4571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a:p>
        </p:txBody>
      </p:sp>
      <p:sp>
        <p:nvSpPr>
          <p:cNvPr id="20" name="TextBox 19"/>
          <p:cNvSpPr txBox="1"/>
          <p:nvPr/>
        </p:nvSpPr>
        <p:spPr>
          <a:xfrm>
            <a:off x="6208439" y="3707739"/>
            <a:ext cx="1224136" cy="369332"/>
          </a:xfrm>
          <a:prstGeom prst="rect">
            <a:avLst/>
          </a:prstGeom>
          <a:noFill/>
        </p:spPr>
        <p:txBody>
          <a:bodyPr wrap="square" rtlCol="0">
            <a:spAutoFit/>
          </a:bodyPr>
          <a:lstStyle/>
          <a:p>
            <a:r>
              <a:rPr lang="sr-Latn-RS" b="1" dirty="0">
                <a:latin typeface="Cambria" pitchFamily="18" charset="0"/>
              </a:rPr>
              <a:t>Novi Sad</a:t>
            </a:r>
          </a:p>
        </p:txBody>
      </p:sp>
      <p:sp>
        <p:nvSpPr>
          <p:cNvPr id="25" name="Oval 24"/>
          <p:cNvSpPr/>
          <p:nvPr/>
        </p:nvSpPr>
        <p:spPr>
          <a:xfrm>
            <a:off x="6444208" y="4221088"/>
            <a:ext cx="45719" cy="4571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a:p>
        </p:txBody>
      </p:sp>
      <p:sp>
        <p:nvSpPr>
          <p:cNvPr id="26" name="TextBox 25"/>
          <p:cNvSpPr txBox="1"/>
          <p:nvPr/>
        </p:nvSpPr>
        <p:spPr>
          <a:xfrm>
            <a:off x="6516216" y="3999801"/>
            <a:ext cx="1224136" cy="369332"/>
          </a:xfrm>
          <a:prstGeom prst="rect">
            <a:avLst/>
          </a:prstGeom>
          <a:noFill/>
        </p:spPr>
        <p:txBody>
          <a:bodyPr wrap="square" rtlCol="0">
            <a:spAutoFit/>
          </a:bodyPr>
          <a:lstStyle/>
          <a:p>
            <a:r>
              <a:rPr lang="sr-Latn-RS" b="1" dirty="0">
                <a:latin typeface="Cambria" pitchFamily="18" charset="0"/>
              </a:rPr>
              <a:t>Belgrade</a:t>
            </a:r>
          </a:p>
        </p:txBody>
      </p:sp>
      <p:sp>
        <p:nvSpPr>
          <p:cNvPr id="14" name="Title 2"/>
          <p:cNvSpPr>
            <a:spLocks noGrp="1"/>
          </p:cNvSpPr>
          <p:nvPr>
            <p:ph type="title"/>
          </p:nvPr>
        </p:nvSpPr>
        <p:spPr>
          <a:xfrm>
            <a:off x="4326632" y="116632"/>
            <a:ext cx="4331568" cy="778892"/>
          </a:xfrm>
        </p:spPr>
        <p:txBody>
          <a:bodyPr>
            <a:normAutofit/>
          </a:bodyPr>
          <a:lstStyle/>
          <a:p>
            <a:r>
              <a:rPr lang="sr-Latn-RS" sz="2400" dirty="0">
                <a:solidFill>
                  <a:schemeClr val="tx1">
                    <a:lumMod val="75000"/>
                    <a:lumOff val="25000"/>
                  </a:schemeClr>
                </a:solidFill>
                <a:latin typeface="Cambria" pitchFamily="18" charset="0"/>
              </a:rPr>
              <a:t>Serbia</a:t>
            </a:r>
            <a:endParaRPr lang="en-GB" sz="2400" dirty="0">
              <a:solidFill>
                <a:schemeClr val="tx1">
                  <a:lumMod val="75000"/>
                  <a:lumOff val="25000"/>
                </a:schemeClr>
              </a:solidFill>
              <a:latin typeface="Cambria" pitchFamily="18" charset="0"/>
            </a:endParaRPr>
          </a:p>
        </p:txBody>
      </p:sp>
    </p:spTree>
    <p:extLst>
      <p:ext uri="{BB962C8B-B14F-4D97-AF65-F5344CB8AC3E}">
        <p14:creationId xmlns:p14="http://schemas.microsoft.com/office/powerpoint/2010/main" val="102285097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0" grpId="0"/>
      <p:bldP spid="25" grpId="0" animBg="1"/>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5" name="TextBox 4"/>
          <p:cNvSpPr txBox="1"/>
          <p:nvPr/>
        </p:nvSpPr>
        <p:spPr>
          <a:xfrm>
            <a:off x="-464481" y="5173456"/>
            <a:ext cx="4418237" cy="646331"/>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M</a:t>
            </a:r>
            <a:r>
              <a:rPr lang="en-US" i="1" dirty="0" err="1">
                <a:solidFill>
                  <a:schemeClr val="tx1">
                    <a:lumMod val="75000"/>
                    <a:lumOff val="25000"/>
                  </a:schemeClr>
                </a:solidFill>
                <a:latin typeface="Cambria" pitchFamily="18" charset="0"/>
              </a:rPr>
              <a:t>achine</a:t>
            </a:r>
            <a:r>
              <a:rPr lang="en-US" i="1" dirty="0">
                <a:solidFill>
                  <a:schemeClr val="tx1">
                    <a:lumMod val="75000"/>
                    <a:lumOff val="25000"/>
                  </a:schemeClr>
                </a:solidFill>
                <a:latin typeface="Cambria" pitchFamily="18" charset="0"/>
              </a:rPr>
              <a:t> for cutting stone </a:t>
            </a:r>
            <a:endParaRPr lang="sr-Latn-RS" i="1" dirty="0">
              <a:solidFill>
                <a:schemeClr val="tx1">
                  <a:lumMod val="75000"/>
                  <a:lumOff val="25000"/>
                </a:schemeClr>
              </a:solidFill>
              <a:latin typeface="Cambria" pitchFamily="18" charset="0"/>
            </a:endParaRPr>
          </a:p>
          <a:p>
            <a:pPr algn="ctr"/>
            <a:r>
              <a:rPr lang="en-US" i="1" dirty="0">
                <a:solidFill>
                  <a:schemeClr val="tx1">
                    <a:lumMod val="75000"/>
                    <a:lumOff val="25000"/>
                  </a:schemeClr>
                </a:solidFill>
                <a:latin typeface="Cambria" pitchFamily="18" charset="0"/>
              </a:rPr>
              <a:t>and concrete</a:t>
            </a:r>
            <a:endParaRPr lang="sr-Latn-RS" i="1" dirty="0">
              <a:solidFill>
                <a:schemeClr val="tx1">
                  <a:lumMod val="75000"/>
                  <a:lumOff val="25000"/>
                </a:schemeClr>
              </a:solidFill>
              <a:latin typeface="Cambria" pitchFamily="18" charset="0"/>
            </a:endParaRPr>
          </a:p>
        </p:txBody>
      </p:sp>
      <p:pic>
        <p:nvPicPr>
          <p:cNvPr id="512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507" y="1624806"/>
            <a:ext cx="2664330" cy="354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323494" y="980728"/>
            <a:ext cx="5523179"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Laboratory for testing building materials</a:t>
            </a:r>
            <a:endParaRPr lang="en-US" sz="2400" dirty="0">
              <a:solidFill>
                <a:schemeClr val="tx1">
                  <a:lumMod val="75000"/>
                  <a:lumOff val="25000"/>
                </a:schemeClr>
              </a:solidFill>
              <a:latin typeface="Cambria" pitchFamily="18" charset="0"/>
            </a:endParaRPr>
          </a:p>
        </p:txBody>
      </p:sp>
      <p:sp>
        <p:nvSpPr>
          <p:cNvPr id="15" name="TextBox 14"/>
          <p:cNvSpPr txBox="1"/>
          <p:nvPr/>
        </p:nvSpPr>
        <p:spPr>
          <a:xfrm>
            <a:off x="3085083" y="5173456"/>
            <a:ext cx="2648694" cy="369332"/>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pH meter</a:t>
            </a:r>
          </a:p>
        </p:txBody>
      </p:sp>
      <p:sp>
        <p:nvSpPr>
          <p:cNvPr id="16" name="Rectangle 15"/>
          <p:cNvSpPr/>
          <p:nvPr/>
        </p:nvSpPr>
        <p:spPr>
          <a:xfrm>
            <a:off x="6732240" y="980727"/>
            <a:ext cx="1637115" cy="461665"/>
          </a:xfrm>
          <a:prstGeom prst="rect">
            <a:avLst/>
          </a:prstGeom>
          <a:ln>
            <a:solidFill>
              <a:schemeClr val="tx1">
                <a:lumMod val="50000"/>
                <a:lumOff val="50000"/>
              </a:schemeClr>
            </a:solidFill>
          </a:ln>
        </p:spPr>
        <p:txBody>
          <a:bodyPr wrap="none">
            <a:spAutoFit/>
          </a:bodyPr>
          <a:lstStyle/>
          <a:p>
            <a:r>
              <a:rPr lang="sr-Latn-RS" sz="2400" dirty="0">
                <a:solidFill>
                  <a:srgbClr val="F6710E"/>
                </a:solidFill>
                <a:latin typeface="Cambria" pitchFamily="18" charset="0"/>
              </a:rPr>
              <a:t>Equipment</a:t>
            </a:r>
            <a:endParaRPr lang="en-US" sz="2400" dirty="0">
              <a:solidFill>
                <a:srgbClr val="F6710E"/>
              </a:solidFill>
              <a:latin typeface="Cambria" pitchFamily="18" charset="0"/>
            </a:endParaRPr>
          </a:p>
        </p:txBody>
      </p:sp>
      <p:pic>
        <p:nvPicPr>
          <p:cNvPr id="512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64371" y="1590526"/>
            <a:ext cx="2659704" cy="3542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descr="F:\Laboratorija\DSCN4242.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46904" y="3501008"/>
            <a:ext cx="3511296" cy="2633472"/>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5733777" y="6134480"/>
            <a:ext cx="2648694" cy="369332"/>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Vacuum pump</a:t>
            </a:r>
          </a:p>
        </p:txBody>
      </p:sp>
    </p:spTree>
    <p:extLst>
      <p:ext uri="{BB962C8B-B14F-4D97-AF65-F5344CB8AC3E}">
        <p14:creationId xmlns:p14="http://schemas.microsoft.com/office/powerpoint/2010/main" val="153657582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animEffect transition="in" filter="fade">
                                      <p:cBhvr>
                                        <p:cTn id="15" dur="500"/>
                                        <p:tgtEl>
                                          <p:spTgt spid="51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124"/>
                                        </p:tgtEl>
                                        <p:attrNameLst>
                                          <p:attrName>style.visibility</p:attrName>
                                        </p:attrNameLst>
                                      </p:cBhvr>
                                      <p:to>
                                        <p:strVal val="visible"/>
                                      </p:to>
                                    </p:set>
                                    <p:animEffect transition="in" filter="fade">
                                      <p:cBhvr>
                                        <p:cTn id="23" dur="500"/>
                                        <p:tgtEl>
                                          <p:spTgt spid="51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4" name="Rectangle 13"/>
          <p:cNvSpPr/>
          <p:nvPr/>
        </p:nvSpPr>
        <p:spPr>
          <a:xfrm>
            <a:off x="323494" y="980728"/>
            <a:ext cx="5523179"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Laboratory for testing building materials</a:t>
            </a:r>
            <a:endParaRPr lang="en-US" sz="2400" dirty="0">
              <a:solidFill>
                <a:schemeClr val="tx1">
                  <a:lumMod val="75000"/>
                  <a:lumOff val="25000"/>
                </a:schemeClr>
              </a:solidFill>
              <a:latin typeface="Cambria" pitchFamily="18" charset="0"/>
            </a:endParaRPr>
          </a:p>
        </p:txBody>
      </p:sp>
      <p:sp>
        <p:nvSpPr>
          <p:cNvPr id="15" name="TextBox 14"/>
          <p:cNvSpPr txBox="1"/>
          <p:nvPr/>
        </p:nvSpPr>
        <p:spPr>
          <a:xfrm>
            <a:off x="3037596" y="6192237"/>
            <a:ext cx="4418237" cy="646331"/>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Device</a:t>
            </a:r>
            <a:r>
              <a:rPr lang="en-US" i="1" dirty="0">
                <a:solidFill>
                  <a:schemeClr val="tx1">
                    <a:lumMod val="75000"/>
                    <a:lumOff val="25000"/>
                  </a:schemeClr>
                </a:solidFill>
                <a:latin typeface="Cambria" pitchFamily="18" charset="0"/>
              </a:rPr>
              <a:t> </a:t>
            </a:r>
            <a:r>
              <a:rPr lang="sr-Latn-RS" i="1" dirty="0">
                <a:solidFill>
                  <a:schemeClr val="tx1">
                    <a:lumMod val="75000"/>
                    <a:lumOff val="25000"/>
                  </a:schemeClr>
                </a:solidFill>
                <a:latin typeface="Cambria" pitchFamily="18" charset="0"/>
              </a:rPr>
              <a:t>for thermal analysis of materials </a:t>
            </a:r>
          </a:p>
          <a:p>
            <a:pPr algn="ctr"/>
            <a:r>
              <a:rPr lang="sr-Latn-RS" i="1" dirty="0">
                <a:solidFill>
                  <a:schemeClr val="tx1">
                    <a:lumMod val="75000"/>
                    <a:lumOff val="25000"/>
                  </a:schemeClr>
                </a:solidFill>
                <a:latin typeface="Cambria" pitchFamily="18" charset="0"/>
              </a:rPr>
              <a:t>(TG, DTA, DSC)</a:t>
            </a:r>
          </a:p>
        </p:txBody>
      </p:sp>
      <p:sp>
        <p:nvSpPr>
          <p:cNvPr id="16" name="Rectangle 15"/>
          <p:cNvSpPr/>
          <p:nvPr/>
        </p:nvSpPr>
        <p:spPr>
          <a:xfrm>
            <a:off x="6732240" y="980727"/>
            <a:ext cx="1637115" cy="461665"/>
          </a:xfrm>
          <a:prstGeom prst="rect">
            <a:avLst/>
          </a:prstGeom>
          <a:ln>
            <a:solidFill>
              <a:schemeClr val="tx1">
                <a:lumMod val="50000"/>
                <a:lumOff val="50000"/>
              </a:schemeClr>
            </a:solidFill>
          </a:ln>
        </p:spPr>
        <p:txBody>
          <a:bodyPr wrap="none">
            <a:spAutoFit/>
          </a:bodyPr>
          <a:lstStyle/>
          <a:p>
            <a:r>
              <a:rPr lang="sr-Latn-RS" sz="2400" dirty="0">
                <a:solidFill>
                  <a:srgbClr val="F6710E"/>
                </a:solidFill>
                <a:latin typeface="Cambria" pitchFamily="18" charset="0"/>
              </a:rPr>
              <a:t>Equipment</a:t>
            </a:r>
            <a:endParaRPr lang="en-US" sz="2400" dirty="0">
              <a:solidFill>
                <a:srgbClr val="F6710E"/>
              </a:solidFill>
              <a:latin typeface="Cambria" pitchFamily="18" charset="0"/>
            </a:endParaRPr>
          </a:p>
        </p:txBody>
      </p:sp>
      <p:pic>
        <p:nvPicPr>
          <p:cNvPr id="11266" name="Picture 2" descr="F:\Laboratorija\DSCN424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35697" y="1592132"/>
            <a:ext cx="6120680" cy="4590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30397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2" name="TextBox 11"/>
          <p:cNvSpPr txBox="1"/>
          <p:nvPr/>
        </p:nvSpPr>
        <p:spPr>
          <a:xfrm>
            <a:off x="0" y="6459970"/>
            <a:ext cx="2209118" cy="369332"/>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Air chamber</a:t>
            </a:r>
          </a:p>
        </p:txBody>
      </p:sp>
      <p:pic>
        <p:nvPicPr>
          <p:cNvPr id="11" name="Picture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494" y="1614980"/>
            <a:ext cx="2520314" cy="3351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73562" y="1614980"/>
            <a:ext cx="3370646" cy="2521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48064" y="3849890"/>
            <a:ext cx="3510136" cy="2625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323494" y="980728"/>
            <a:ext cx="5523179"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Laboratory for testing building materials</a:t>
            </a:r>
            <a:endParaRPr lang="en-US" sz="2400" dirty="0">
              <a:solidFill>
                <a:schemeClr val="tx1">
                  <a:lumMod val="75000"/>
                  <a:lumOff val="25000"/>
                </a:schemeClr>
              </a:solidFill>
              <a:latin typeface="Cambria" pitchFamily="18" charset="0"/>
            </a:endParaRPr>
          </a:p>
        </p:txBody>
      </p:sp>
    </p:spTree>
    <p:extLst>
      <p:ext uri="{BB962C8B-B14F-4D97-AF65-F5344CB8AC3E}">
        <p14:creationId xmlns:p14="http://schemas.microsoft.com/office/powerpoint/2010/main" val="37201028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fade">
                                      <p:cBhvr>
                                        <p:cTn id="15" dur="500"/>
                                        <p:tgtEl>
                                          <p:spTgt spid="409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3" name="Rectangle 12"/>
          <p:cNvSpPr/>
          <p:nvPr/>
        </p:nvSpPr>
        <p:spPr>
          <a:xfrm>
            <a:off x="323494" y="980728"/>
            <a:ext cx="5523179"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Laboratory for testing building materials</a:t>
            </a:r>
            <a:endParaRPr lang="en-US" sz="2400" dirty="0">
              <a:solidFill>
                <a:schemeClr val="tx1">
                  <a:lumMod val="75000"/>
                  <a:lumOff val="25000"/>
                </a:schemeClr>
              </a:solidFill>
              <a:latin typeface="Cambria" pitchFamily="18" charset="0"/>
            </a:endParaRPr>
          </a:p>
        </p:txBody>
      </p:sp>
      <p:pic>
        <p:nvPicPr>
          <p:cNvPr id="819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3400" y="1772816"/>
            <a:ext cx="5535613" cy="3608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3637555" y="5373216"/>
            <a:ext cx="2209118" cy="369332"/>
          </a:xfrm>
          <a:prstGeom prst="rect">
            <a:avLst/>
          </a:prstGeom>
          <a:noFill/>
        </p:spPr>
        <p:txBody>
          <a:bodyPr wrap="square" rtlCol="0">
            <a:spAutoFit/>
          </a:bodyPr>
          <a:lstStyle/>
          <a:p>
            <a:pPr algn="ctr"/>
            <a:r>
              <a:rPr lang="sr-Latn-RS" i="1" dirty="0">
                <a:solidFill>
                  <a:schemeClr val="tx1">
                    <a:lumMod val="75000"/>
                    <a:lumOff val="25000"/>
                  </a:schemeClr>
                </a:solidFill>
                <a:latin typeface="Cambria" pitchFamily="18" charset="0"/>
              </a:rPr>
              <a:t>Care of samples</a:t>
            </a:r>
          </a:p>
        </p:txBody>
      </p:sp>
    </p:spTree>
    <p:extLst>
      <p:ext uri="{BB962C8B-B14F-4D97-AF65-F5344CB8AC3E}">
        <p14:creationId xmlns:p14="http://schemas.microsoft.com/office/powerpoint/2010/main" val="2850790390"/>
      </p:ext>
    </p:extLst>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1" name="Rectangle 10"/>
          <p:cNvSpPr/>
          <p:nvPr/>
        </p:nvSpPr>
        <p:spPr>
          <a:xfrm>
            <a:off x="323494" y="980728"/>
            <a:ext cx="5523179"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Laboratory for testing building materials</a:t>
            </a:r>
            <a:endParaRPr lang="en-US" sz="2400" dirty="0">
              <a:solidFill>
                <a:schemeClr val="tx1">
                  <a:lumMod val="75000"/>
                  <a:lumOff val="25000"/>
                </a:schemeClr>
              </a:solidFill>
              <a:latin typeface="Cambria" pitchFamily="18" charset="0"/>
            </a:endParaRPr>
          </a:p>
        </p:txBody>
      </p:sp>
      <p:sp>
        <p:nvSpPr>
          <p:cNvPr id="14" name="Rectangle 13"/>
          <p:cNvSpPr/>
          <p:nvPr/>
        </p:nvSpPr>
        <p:spPr>
          <a:xfrm>
            <a:off x="6732240" y="980727"/>
            <a:ext cx="1873141" cy="461665"/>
          </a:xfrm>
          <a:prstGeom prst="rect">
            <a:avLst/>
          </a:prstGeom>
          <a:ln>
            <a:solidFill>
              <a:schemeClr val="tx1">
                <a:lumMod val="50000"/>
                <a:lumOff val="50000"/>
              </a:schemeClr>
            </a:solidFill>
          </a:ln>
        </p:spPr>
        <p:txBody>
          <a:bodyPr wrap="none">
            <a:spAutoFit/>
          </a:bodyPr>
          <a:lstStyle/>
          <a:p>
            <a:r>
              <a:rPr lang="sr-Latn-RS" sz="2400" dirty="0">
                <a:solidFill>
                  <a:srgbClr val="F6710E"/>
                </a:solidFill>
                <a:latin typeface="Cambria" pitchFamily="18" charset="0"/>
              </a:rPr>
              <a:t>Some testing</a:t>
            </a:r>
            <a:endParaRPr lang="en-US" sz="2400" dirty="0">
              <a:solidFill>
                <a:srgbClr val="F6710E"/>
              </a:solidFill>
              <a:latin typeface="Cambria" pitchFamily="18" charset="0"/>
            </a:endParaRPr>
          </a:p>
        </p:txBody>
      </p:sp>
      <p:pic>
        <p:nvPicPr>
          <p:cNvPr id="6146" name="Picture 2" descr="F:\Laboratorija\Hloridi\IMG-0464.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3495" y="1700808"/>
            <a:ext cx="4464530" cy="334839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F:\Laboratorija\Hloridi\IMG-0468.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81736" y="3140968"/>
            <a:ext cx="4176464" cy="313234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5004049" y="1742675"/>
            <a:ext cx="3816424" cy="400110"/>
          </a:xfrm>
          <a:prstGeom prst="rect">
            <a:avLst/>
          </a:prstGeom>
          <a:noFill/>
        </p:spPr>
        <p:txBody>
          <a:bodyPr wrap="square" rtlCol="0">
            <a:spAutoFit/>
          </a:bodyPr>
          <a:lstStyle/>
          <a:p>
            <a:pPr algn="ctr"/>
            <a:r>
              <a:rPr lang="sr-Latn-RS" sz="2000" i="1" dirty="0">
                <a:solidFill>
                  <a:schemeClr val="tx1">
                    <a:lumMod val="75000"/>
                    <a:lumOff val="25000"/>
                  </a:schemeClr>
                </a:solidFill>
                <a:latin typeface="Cambria" pitchFamily="18" charset="0"/>
              </a:rPr>
              <a:t>Chloride penetration testing </a:t>
            </a:r>
          </a:p>
        </p:txBody>
      </p:sp>
    </p:spTree>
    <p:extLst>
      <p:ext uri="{BB962C8B-B14F-4D97-AF65-F5344CB8AC3E}">
        <p14:creationId xmlns:p14="http://schemas.microsoft.com/office/powerpoint/2010/main" val="4354943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1" name="Rectangle 10"/>
          <p:cNvSpPr/>
          <p:nvPr/>
        </p:nvSpPr>
        <p:spPr>
          <a:xfrm>
            <a:off x="323494" y="980728"/>
            <a:ext cx="5523179"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Laboratory for testing building materials</a:t>
            </a:r>
            <a:endParaRPr lang="en-US" sz="2400" dirty="0">
              <a:solidFill>
                <a:schemeClr val="tx1">
                  <a:lumMod val="75000"/>
                  <a:lumOff val="25000"/>
                </a:schemeClr>
              </a:solidFill>
              <a:latin typeface="Cambria" pitchFamily="18" charset="0"/>
            </a:endParaRPr>
          </a:p>
        </p:txBody>
      </p:sp>
      <p:sp>
        <p:nvSpPr>
          <p:cNvPr id="14" name="Rectangle 13"/>
          <p:cNvSpPr/>
          <p:nvPr/>
        </p:nvSpPr>
        <p:spPr>
          <a:xfrm>
            <a:off x="6732240" y="980727"/>
            <a:ext cx="1873141" cy="461665"/>
          </a:xfrm>
          <a:prstGeom prst="rect">
            <a:avLst/>
          </a:prstGeom>
          <a:ln>
            <a:solidFill>
              <a:schemeClr val="tx1">
                <a:lumMod val="50000"/>
                <a:lumOff val="50000"/>
              </a:schemeClr>
            </a:solidFill>
          </a:ln>
        </p:spPr>
        <p:txBody>
          <a:bodyPr wrap="none">
            <a:spAutoFit/>
          </a:bodyPr>
          <a:lstStyle/>
          <a:p>
            <a:r>
              <a:rPr lang="sr-Latn-RS" sz="2400" dirty="0">
                <a:solidFill>
                  <a:srgbClr val="F6710E"/>
                </a:solidFill>
                <a:latin typeface="Cambria" pitchFamily="18" charset="0"/>
              </a:rPr>
              <a:t>Some testing</a:t>
            </a:r>
            <a:endParaRPr lang="en-US" sz="2400" dirty="0">
              <a:solidFill>
                <a:srgbClr val="F6710E"/>
              </a:solidFill>
              <a:latin typeface="Cambria" pitchFamily="18" charset="0"/>
            </a:endParaRPr>
          </a:p>
        </p:txBody>
      </p:sp>
      <p:sp>
        <p:nvSpPr>
          <p:cNvPr id="15" name="TextBox 14"/>
          <p:cNvSpPr txBox="1"/>
          <p:nvPr/>
        </p:nvSpPr>
        <p:spPr>
          <a:xfrm>
            <a:off x="5004049" y="1742675"/>
            <a:ext cx="3816424" cy="400110"/>
          </a:xfrm>
          <a:prstGeom prst="rect">
            <a:avLst/>
          </a:prstGeom>
          <a:noFill/>
        </p:spPr>
        <p:txBody>
          <a:bodyPr wrap="square" rtlCol="0">
            <a:spAutoFit/>
          </a:bodyPr>
          <a:lstStyle/>
          <a:p>
            <a:pPr algn="ctr"/>
            <a:r>
              <a:rPr lang="sr-Latn-RS" sz="2000" i="1" dirty="0">
                <a:solidFill>
                  <a:schemeClr val="tx1">
                    <a:lumMod val="75000"/>
                    <a:lumOff val="25000"/>
                  </a:schemeClr>
                </a:solidFill>
                <a:latin typeface="Cambria" pitchFamily="18" charset="0"/>
              </a:rPr>
              <a:t>Preparing concrete mixture</a:t>
            </a:r>
          </a:p>
        </p:txBody>
      </p:sp>
      <p:pic>
        <p:nvPicPr>
          <p:cNvPr id="12" name="Picture 11" descr="D:\D O K T O R A T\Foto\Mešavine+kalupi+nega\DSC_0935.JPG"/>
          <p:cNvPicPr/>
          <p:nvPr/>
        </p:nvPicPr>
        <p:blipFill>
          <a:blip r:embed="rId6" cstate="print">
            <a:extLst>
              <a:ext uri="{28A0092B-C50C-407E-A947-70E740481C1C}">
                <a14:useLocalDpi xmlns:a14="http://schemas.microsoft.com/office/drawing/2010/main"/>
              </a:ext>
            </a:extLst>
          </a:blip>
          <a:srcRect/>
          <a:stretch>
            <a:fillRect/>
          </a:stretch>
        </p:blipFill>
        <p:spPr bwMode="auto">
          <a:xfrm>
            <a:off x="363656" y="1975386"/>
            <a:ext cx="3992319" cy="2677749"/>
          </a:xfrm>
          <a:prstGeom prst="rect">
            <a:avLst/>
          </a:prstGeom>
          <a:noFill/>
          <a:ln>
            <a:noFill/>
          </a:ln>
        </p:spPr>
      </p:pic>
      <p:pic>
        <p:nvPicPr>
          <p:cNvPr id="13" name="Picture 12" descr="D:\D O K T O R A T\Foto\Slike MM\IMG_0122.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0" y="3141197"/>
            <a:ext cx="3719587" cy="3023875"/>
          </a:xfrm>
          <a:prstGeom prst="rect">
            <a:avLst/>
          </a:prstGeom>
          <a:noFill/>
          <a:ln>
            <a:noFill/>
          </a:ln>
        </p:spPr>
      </p:pic>
    </p:spTree>
    <p:extLst>
      <p:ext uri="{BB962C8B-B14F-4D97-AF65-F5344CB8AC3E}">
        <p14:creationId xmlns:p14="http://schemas.microsoft.com/office/powerpoint/2010/main" val="305899850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1" name="Rectangle 10"/>
          <p:cNvSpPr/>
          <p:nvPr/>
        </p:nvSpPr>
        <p:spPr>
          <a:xfrm>
            <a:off x="323494" y="980728"/>
            <a:ext cx="5523179"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Laboratory for testing building materials</a:t>
            </a:r>
            <a:endParaRPr lang="en-US" sz="2400" dirty="0">
              <a:solidFill>
                <a:schemeClr val="tx1">
                  <a:lumMod val="75000"/>
                  <a:lumOff val="25000"/>
                </a:schemeClr>
              </a:solidFill>
              <a:latin typeface="Cambria" pitchFamily="18" charset="0"/>
            </a:endParaRPr>
          </a:p>
        </p:txBody>
      </p:sp>
      <p:sp>
        <p:nvSpPr>
          <p:cNvPr id="14" name="Rectangle 13"/>
          <p:cNvSpPr/>
          <p:nvPr/>
        </p:nvSpPr>
        <p:spPr>
          <a:xfrm>
            <a:off x="6732240" y="980727"/>
            <a:ext cx="1873141" cy="461665"/>
          </a:xfrm>
          <a:prstGeom prst="rect">
            <a:avLst/>
          </a:prstGeom>
          <a:ln>
            <a:solidFill>
              <a:schemeClr val="tx1">
                <a:lumMod val="50000"/>
                <a:lumOff val="50000"/>
              </a:schemeClr>
            </a:solidFill>
          </a:ln>
        </p:spPr>
        <p:txBody>
          <a:bodyPr wrap="none">
            <a:spAutoFit/>
          </a:bodyPr>
          <a:lstStyle/>
          <a:p>
            <a:r>
              <a:rPr lang="sr-Latn-RS" sz="2400" dirty="0">
                <a:solidFill>
                  <a:srgbClr val="F6710E"/>
                </a:solidFill>
                <a:latin typeface="Cambria" pitchFamily="18" charset="0"/>
              </a:rPr>
              <a:t>Some testing</a:t>
            </a:r>
            <a:endParaRPr lang="en-US" sz="2400" dirty="0">
              <a:solidFill>
                <a:srgbClr val="F6710E"/>
              </a:solidFill>
              <a:latin typeface="Cambria" pitchFamily="18" charset="0"/>
            </a:endParaRPr>
          </a:p>
        </p:txBody>
      </p:sp>
      <p:sp>
        <p:nvSpPr>
          <p:cNvPr id="15" name="TextBox 14"/>
          <p:cNvSpPr txBox="1"/>
          <p:nvPr/>
        </p:nvSpPr>
        <p:spPr>
          <a:xfrm>
            <a:off x="501834" y="4745406"/>
            <a:ext cx="3816424" cy="400110"/>
          </a:xfrm>
          <a:prstGeom prst="rect">
            <a:avLst/>
          </a:prstGeom>
          <a:noFill/>
        </p:spPr>
        <p:txBody>
          <a:bodyPr wrap="square" rtlCol="0">
            <a:spAutoFit/>
          </a:bodyPr>
          <a:lstStyle/>
          <a:p>
            <a:pPr algn="ctr"/>
            <a:r>
              <a:rPr lang="sr-Latn-RS" sz="2000" i="1" dirty="0">
                <a:solidFill>
                  <a:schemeClr val="tx1">
                    <a:lumMod val="75000"/>
                    <a:lumOff val="25000"/>
                  </a:schemeClr>
                </a:solidFill>
                <a:latin typeface="Cambria" pitchFamily="18" charset="0"/>
              </a:rPr>
              <a:t>W</a:t>
            </a:r>
            <a:r>
              <a:rPr lang="en-US" sz="2000" i="1" dirty="0" err="1">
                <a:solidFill>
                  <a:schemeClr val="tx1">
                    <a:lumMod val="75000"/>
                    <a:lumOff val="25000"/>
                  </a:schemeClr>
                </a:solidFill>
                <a:latin typeface="Cambria" pitchFamily="18" charset="0"/>
              </a:rPr>
              <a:t>ater</a:t>
            </a:r>
            <a:r>
              <a:rPr lang="en-US" sz="2000" i="1" dirty="0">
                <a:solidFill>
                  <a:schemeClr val="tx1">
                    <a:lumMod val="75000"/>
                    <a:lumOff val="25000"/>
                  </a:schemeClr>
                </a:solidFill>
                <a:latin typeface="Cambria" pitchFamily="18" charset="0"/>
              </a:rPr>
              <a:t> </a:t>
            </a:r>
            <a:r>
              <a:rPr lang="sr-Latn-RS" sz="2000" i="1" dirty="0">
                <a:solidFill>
                  <a:schemeClr val="tx1">
                    <a:lumMod val="75000"/>
                    <a:lumOff val="25000"/>
                  </a:schemeClr>
                </a:solidFill>
                <a:latin typeface="Cambria" pitchFamily="18" charset="0"/>
              </a:rPr>
              <a:t>penetration under pressure</a:t>
            </a:r>
          </a:p>
        </p:txBody>
      </p:sp>
      <p:pic>
        <p:nvPicPr>
          <p:cNvPr id="16" name="Picture 15" descr="D:\D O K T O R A T\Foto\23.5.17\SDC10010.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7755" y="1942730"/>
            <a:ext cx="3786213" cy="2782414"/>
          </a:xfrm>
          <a:prstGeom prst="rect">
            <a:avLst/>
          </a:prstGeom>
          <a:noFill/>
          <a:ln>
            <a:noFill/>
          </a:ln>
        </p:spPr>
      </p:pic>
      <p:pic>
        <p:nvPicPr>
          <p:cNvPr id="921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21536" y="1942730"/>
            <a:ext cx="2779713" cy="3706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4863750" y="5657001"/>
            <a:ext cx="3816424" cy="400110"/>
          </a:xfrm>
          <a:prstGeom prst="rect">
            <a:avLst/>
          </a:prstGeom>
          <a:noFill/>
        </p:spPr>
        <p:txBody>
          <a:bodyPr wrap="square" rtlCol="0">
            <a:spAutoFit/>
          </a:bodyPr>
          <a:lstStyle/>
          <a:p>
            <a:pPr algn="ctr"/>
            <a:r>
              <a:rPr lang="sr-Latn-RS" sz="2000" i="1" dirty="0">
                <a:solidFill>
                  <a:schemeClr val="tx1">
                    <a:lumMod val="75000"/>
                    <a:lumOff val="25000"/>
                  </a:schemeClr>
                </a:solidFill>
                <a:latin typeface="Cambria" pitchFamily="18" charset="0"/>
              </a:rPr>
              <a:t>Compressive strength of concrete</a:t>
            </a:r>
          </a:p>
        </p:txBody>
      </p:sp>
    </p:spTree>
    <p:extLst>
      <p:ext uri="{BB962C8B-B14F-4D97-AF65-F5344CB8AC3E}">
        <p14:creationId xmlns:p14="http://schemas.microsoft.com/office/powerpoint/2010/main" val="3525240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218"/>
                                        </p:tgtEl>
                                        <p:attrNameLst>
                                          <p:attrName>style.visibility</p:attrName>
                                        </p:attrNameLst>
                                      </p:cBhvr>
                                      <p:to>
                                        <p:strVal val="visible"/>
                                      </p:to>
                                    </p:set>
                                    <p:animEffect transition="in" filter="fade">
                                      <p:cBhvr>
                                        <p:cTn id="15" dur="500"/>
                                        <p:tgtEl>
                                          <p:spTgt spid="92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0" name="Rectangle 9"/>
          <p:cNvSpPr/>
          <p:nvPr/>
        </p:nvSpPr>
        <p:spPr>
          <a:xfrm>
            <a:off x="323494" y="980728"/>
            <a:ext cx="3653116" cy="461665"/>
          </a:xfrm>
          <a:prstGeom prst="rect">
            <a:avLst/>
          </a:prstGeom>
          <a:ln>
            <a:solidFill>
              <a:schemeClr val="tx1">
                <a:lumMod val="50000"/>
                <a:lumOff val="50000"/>
              </a:schemeClr>
            </a:solidFill>
          </a:ln>
        </p:spPr>
        <p:txBody>
          <a:bodyPr wrap="none">
            <a:spAutoFit/>
          </a:bodyPr>
          <a:lstStyle/>
          <a:p>
            <a:r>
              <a:rPr lang="en-US" sz="2400" dirty="0">
                <a:solidFill>
                  <a:schemeClr val="tx1">
                    <a:lumMod val="75000"/>
                    <a:lumOff val="25000"/>
                  </a:schemeClr>
                </a:solidFill>
                <a:latin typeface="Cambria" pitchFamily="18" charset="0"/>
              </a:rPr>
              <a:t>Cooperation with industry</a:t>
            </a:r>
          </a:p>
        </p:txBody>
      </p:sp>
      <p:sp>
        <p:nvSpPr>
          <p:cNvPr id="3" name="Rectangle 2"/>
          <p:cNvSpPr/>
          <p:nvPr/>
        </p:nvSpPr>
        <p:spPr>
          <a:xfrm>
            <a:off x="4086200" y="980728"/>
            <a:ext cx="4572000" cy="830997"/>
          </a:xfrm>
          <a:prstGeom prst="rect">
            <a:avLst/>
          </a:prstGeom>
          <a:ln>
            <a:solidFill>
              <a:schemeClr val="tx1">
                <a:lumMod val="75000"/>
                <a:lumOff val="25000"/>
              </a:schemeClr>
            </a:solidFill>
          </a:ln>
        </p:spPr>
        <p:txBody>
          <a:bodyPr>
            <a:spAutoFit/>
          </a:bodyPr>
          <a:lstStyle/>
          <a:p>
            <a:pPr algn="ctr">
              <a:spcBef>
                <a:spcPts val="0"/>
              </a:spcBef>
              <a:buClr>
                <a:schemeClr val="tx1"/>
              </a:buClr>
            </a:pPr>
            <a:r>
              <a:rPr lang="en-US" sz="2400" dirty="0">
                <a:solidFill>
                  <a:srgbClr val="F6710E"/>
                </a:solidFill>
                <a:latin typeface="Cambria" pitchFamily="18" charset="0"/>
              </a:rPr>
              <a:t>Structure assessment, repairs and maintenance</a:t>
            </a:r>
            <a:endParaRPr lang="sr-Latn-RS" sz="2400" dirty="0">
              <a:solidFill>
                <a:srgbClr val="F6710E"/>
              </a:solidFill>
              <a:latin typeface="Cambria" pitchFamily="18" charset="0"/>
            </a:endParaRPr>
          </a:p>
        </p:txBody>
      </p:sp>
      <p:pic>
        <p:nvPicPr>
          <p:cNvPr id="12290" name="Picture 2" descr="D:\Privreda\Pregledi objekata\Azotara Pancevo\Foto-montazne grede\IMG_035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9568" y="2368419"/>
            <a:ext cx="4102406" cy="307680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69776" y="6332895"/>
            <a:ext cx="5382344" cy="461665"/>
          </a:xfrm>
          <a:prstGeom prst="rect">
            <a:avLst/>
          </a:prstGeom>
          <a:noFill/>
        </p:spPr>
        <p:txBody>
          <a:bodyPr wrap="square" rtlCol="0">
            <a:spAutoFit/>
          </a:bodyPr>
          <a:lstStyle/>
          <a:p>
            <a:pPr algn="ctr"/>
            <a:r>
              <a:rPr lang="sr-Latn-RS" sz="2400" i="1" dirty="0">
                <a:solidFill>
                  <a:schemeClr val="tx1">
                    <a:lumMod val="75000"/>
                    <a:lumOff val="25000"/>
                  </a:schemeClr>
                </a:solidFill>
                <a:latin typeface="Cambria" pitchFamily="18" charset="0"/>
              </a:rPr>
              <a:t>Assesment and repairs of buildings</a:t>
            </a:r>
          </a:p>
        </p:txBody>
      </p:sp>
      <p:pic>
        <p:nvPicPr>
          <p:cNvPr id="5122" name="Picture 2" descr="D:\Privreda\Pregledi objekata\KLINICKI CENTAR\Slike\Vesnin aparat\IMG_1438.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86210" y="2335958"/>
            <a:ext cx="4145688" cy="3109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7380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500"/>
                                        <p:tgtEl>
                                          <p:spTgt spid="1229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fade">
                                      <p:cBhvr>
                                        <p:cTn id="15"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0" name="Rectangle 9"/>
          <p:cNvSpPr/>
          <p:nvPr/>
        </p:nvSpPr>
        <p:spPr>
          <a:xfrm>
            <a:off x="323494" y="980728"/>
            <a:ext cx="3653116" cy="461665"/>
          </a:xfrm>
          <a:prstGeom prst="rect">
            <a:avLst/>
          </a:prstGeom>
          <a:ln>
            <a:solidFill>
              <a:schemeClr val="tx1">
                <a:lumMod val="50000"/>
                <a:lumOff val="50000"/>
              </a:schemeClr>
            </a:solidFill>
          </a:ln>
        </p:spPr>
        <p:txBody>
          <a:bodyPr wrap="none">
            <a:spAutoFit/>
          </a:bodyPr>
          <a:lstStyle/>
          <a:p>
            <a:r>
              <a:rPr lang="en-US" sz="2400" dirty="0">
                <a:solidFill>
                  <a:schemeClr val="tx1">
                    <a:lumMod val="75000"/>
                    <a:lumOff val="25000"/>
                  </a:schemeClr>
                </a:solidFill>
                <a:latin typeface="Cambria" pitchFamily="18" charset="0"/>
              </a:rPr>
              <a:t>Cooperation with industry</a:t>
            </a:r>
          </a:p>
        </p:txBody>
      </p:sp>
      <p:sp>
        <p:nvSpPr>
          <p:cNvPr id="3" name="Rectangle 2"/>
          <p:cNvSpPr/>
          <p:nvPr/>
        </p:nvSpPr>
        <p:spPr>
          <a:xfrm>
            <a:off x="4086200" y="980728"/>
            <a:ext cx="4572000" cy="830997"/>
          </a:xfrm>
          <a:prstGeom prst="rect">
            <a:avLst/>
          </a:prstGeom>
          <a:ln>
            <a:solidFill>
              <a:schemeClr val="tx1">
                <a:lumMod val="75000"/>
                <a:lumOff val="25000"/>
              </a:schemeClr>
            </a:solidFill>
          </a:ln>
        </p:spPr>
        <p:txBody>
          <a:bodyPr>
            <a:spAutoFit/>
          </a:bodyPr>
          <a:lstStyle/>
          <a:p>
            <a:pPr algn="ctr">
              <a:spcBef>
                <a:spcPts val="0"/>
              </a:spcBef>
              <a:buClr>
                <a:schemeClr val="tx1"/>
              </a:buClr>
            </a:pPr>
            <a:r>
              <a:rPr lang="en-US" sz="2400" dirty="0">
                <a:solidFill>
                  <a:srgbClr val="F6710E"/>
                </a:solidFill>
                <a:latin typeface="Cambria" pitchFamily="18" charset="0"/>
              </a:rPr>
              <a:t>Structure assessment, repairs and maintenance</a:t>
            </a:r>
            <a:endParaRPr lang="sr-Latn-RS" sz="2400" dirty="0">
              <a:solidFill>
                <a:srgbClr val="F6710E"/>
              </a:solidFill>
              <a:latin typeface="Cambria" pitchFamily="18" charset="0"/>
            </a:endParaRPr>
          </a:p>
        </p:txBody>
      </p:sp>
      <p:pic>
        <p:nvPicPr>
          <p:cNvPr id="13314" name="Picture 2" descr="D:\Privreda\Pregledi objekata\Bodjani i tvrdjava\Manastir\Fotografije\Bodjani 26.maj 2008\DSCF00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520" y="1916832"/>
            <a:ext cx="5689600" cy="42672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00076" y="6396335"/>
            <a:ext cx="2994125" cy="461665"/>
          </a:xfrm>
          <a:prstGeom prst="rect">
            <a:avLst/>
          </a:prstGeom>
          <a:noFill/>
        </p:spPr>
        <p:txBody>
          <a:bodyPr wrap="square" rtlCol="0">
            <a:spAutoFit/>
          </a:bodyPr>
          <a:lstStyle/>
          <a:p>
            <a:pPr algn="ctr"/>
            <a:r>
              <a:rPr lang="sr-Latn-RS" sz="2400" i="1" dirty="0">
                <a:solidFill>
                  <a:schemeClr val="tx1">
                    <a:lumMod val="75000"/>
                    <a:lumOff val="25000"/>
                  </a:schemeClr>
                </a:solidFill>
                <a:latin typeface="Cambria" pitchFamily="18" charset="0"/>
              </a:rPr>
              <a:t>Cultural heritage</a:t>
            </a:r>
          </a:p>
        </p:txBody>
      </p:sp>
      <p:pic>
        <p:nvPicPr>
          <p:cNvPr id="13315" name="Picture 3" descr="D:\Privreda\Pregledi objekata\Bodjani i tvrdjava\Manastir\Fotografije\Bodjani 26.maj 2008\DSCF0038.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13906" y="1833375"/>
            <a:ext cx="24384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D:\Privreda\Pregledi objekata\Bodjani i tvrdjava\Manastir\Fotografije\Bodjani 26.maj 2008\DSCF0061.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6999"/>
          <a:stretch/>
        </p:blipFill>
        <p:spPr bwMode="auto">
          <a:xfrm>
            <a:off x="6238056" y="3717032"/>
            <a:ext cx="2438400" cy="3023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30029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0" name="Rectangle 9"/>
          <p:cNvSpPr/>
          <p:nvPr/>
        </p:nvSpPr>
        <p:spPr>
          <a:xfrm>
            <a:off x="323494" y="980728"/>
            <a:ext cx="3653116" cy="461665"/>
          </a:xfrm>
          <a:prstGeom prst="rect">
            <a:avLst/>
          </a:prstGeom>
          <a:ln>
            <a:solidFill>
              <a:schemeClr val="tx1">
                <a:lumMod val="50000"/>
                <a:lumOff val="50000"/>
              </a:schemeClr>
            </a:solidFill>
          </a:ln>
        </p:spPr>
        <p:txBody>
          <a:bodyPr wrap="none">
            <a:spAutoFit/>
          </a:bodyPr>
          <a:lstStyle/>
          <a:p>
            <a:r>
              <a:rPr lang="en-US" sz="2400" dirty="0">
                <a:solidFill>
                  <a:schemeClr val="tx1">
                    <a:lumMod val="75000"/>
                    <a:lumOff val="25000"/>
                  </a:schemeClr>
                </a:solidFill>
                <a:latin typeface="Cambria" pitchFamily="18" charset="0"/>
              </a:rPr>
              <a:t>Cooperation with industry</a:t>
            </a:r>
          </a:p>
        </p:txBody>
      </p:sp>
      <p:sp>
        <p:nvSpPr>
          <p:cNvPr id="3" name="Rectangle 2"/>
          <p:cNvSpPr/>
          <p:nvPr/>
        </p:nvSpPr>
        <p:spPr>
          <a:xfrm>
            <a:off x="4086200" y="980728"/>
            <a:ext cx="4572000" cy="830997"/>
          </a:xfrm>
          <a:prstGeom prst="rect">
            <a:avLst/>
          </a:prstGeom>
          <a:ln>
            <a:solidFill>
              <a:schemeClr val="tx1">
                <a:lumMod val="75000"/>
                <a:lumOff val="25000"/>
              </a:schemeClr>
            </a:solidFill>
          </a:ln>
        </p:spPr>
        <p:txBody>
          <a:bodyPr>
            <a:spAutoFit/>
          </a:bodyPr>
          <a:lstStyle/>
          <a:p>
            <a:pPr algn="ctr">
              <a:spcBef>
                <a:spcPts val="0"/>
              </a:spcBef>
              <a:buClr>
                <a:schemeClr val="tx1"/>
              </a:buClr>
            </a:pPr>
            <a:r>
              <a:rPr lang="en-US" sz="2400" dirty="0">
                <a:solidFill>
                  <a:srgbClr val="F6710E"/>
                </a:solidFill>
                <a:latin typeface="Cambria" pitchFamily="18" charset="0"/>
              </a:rPr>
              <a:t>Structure assessment, repairs and maintenance</a:t>
            </a:r>
            <a:endParaRPr lang="sr-Latn-RS" sz="2400" dirty="0">
              <a:solidFill>
                <a:srgbClr val="F6710E"/>
              </a:solidFill>
              <a:latin typeface="Cambria" pitchFamily="18" charset="0"/>
            </a:endParaRPr>
          </a:p>
        </p:txBody>
      </p:sp>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512" y="1916832"/>
            <a:ext cx="5185162" cy="388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18843" y="1930524"/>
            <a:ext cx="2994543" cy="2246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18843" y="4281264"/>
            <a:ext cx="3017200" cy="2316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100076" y="6396335"/>
            <a:ext cx="2994125" cy="461665"/>
          </a:xfrm>
          <a:prstGeom prst="rect">
            <a:avLst/>
          </a:prstGeom>
          <a:noFill/>
        </p:spPr>
        <p:txBody>
          <a:bodyPr wrap="square" rtlCol="0">
            <a:spAutoFit/>
          </a:bodyPr>
          <a:lstStyle/>
          <a:p>
            <a:pPr algn="ctr"/>
            <a:r>
              <a:rPr lang="sr-Latn-RS" sz="2400" i="1" dirty="0">
                <a:solidFill>
                  <a:schemeClr val="tx1">
                    <a:lumMod val="75000"/>
                    <a:lumOff val="25000"/>
                  </a:schemeClr>
                </a:solidFill>
                <a:latin typeface="Cambria" pitchFamily="18" charset="0"/>
              </a:rPr>
              <a:t>Cultural heritage</a:t>
            </a:r>
          </a:p>
        </p:txBody>
      </p:sp>
    </p:spTree>
    <p:extLst>
      <p:ext uri="{BB962C8B-B14F-4D97-AF65-F5344CB8AC3E}">
        <p14:creationId xmlns:p14="http://schemas.microsoft.com/office/powerpoint/2010/main" val="157528564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AutoShape 2" descr="Резултат слика за Srbija u Evrop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r-Latn-RS"/>
          </a:p>
        </p:txBody>
      </p:sp>
      <p:sp>
        <p:nvSpPr>
          <p:cNvPr id="19" name="Oval 18"/>
          <p:cNvSpPr/>
          <p:nvPr/>
        </p:nvSpPr>
        <p:spPr>
          <a:xfrm>
            <a:off x="6228184" y="4031352"/>
            <a:ext cx="45719" cy="4571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a:p>
        </p:txBody>
      </p:sp>
      <p:sp>
        <p:nvSpPr>
          <p:cNvPr id="25" name="Oval 24"/>
          <p:cNvSpPr/>
          <p:nvPr/>
        </p:nvSpPr>
        <p:spPr>
          <a:xfrm>
            <a:off x="6444208" y="4221088"/>
            <a:ext cx="45719" cy="4571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a:p>
        </p:txBody>
      </p:sp>
      <p:sp>
        <p:nvSpPr>
          <p:cNvPr id="2" name="Rectangle 1"/>
          <p:cNvSpPr/>
          <p:nvPr/>
        </p:nvSpPr>
        <p:spPr>
          <a:xfrm>
            <a:off x="420484" y="766072"/>
            <a:ext cx="8399987" cy="3477875"/>
          </a:xfrm>
          <a:prstGeom prst="rect">
            <a:avLst/>
          </a:prstGeom>
        </p:spPr>
        <p:txBody>
          <a:bodyPr wrap="square">
            <a:spAutoFit/>
          </a:bodyPr>
          <a:lstStyle/>
          <a:p>
            <a:pPr marL="285750" indent="-285750">
              <a:buFont typeface="Arial" pitchFamily="34" charset="0"/>
              <a:buChar char="•"/>
            </a:pPr>
            <a:r>
              <a:rPr lang="en-US" sz="2200" dirty="0">
                <a:latin typeface="Cambria" pitchFamily="18" charset="0"/>
              </a:rPr>
              <a:t>University  </a:t>
            </a:r>
            <a:r>
              <a:rPr lang="sr-Latn-RS" sz="2200" dirty="0">
                <a:latin typeface="Cambria" pitchFamily="18" charset="0"/>
              </a:rPr>
              <a:t>of Novi Sad </a:t>
            </a:r>
            <a:r>
              <a:rPr lang="en-US" sz="2200" dirty="0">
                <a:latin typeface="Cambria" pitchFamily="18" charset="0"/>
              </a:rPr>
              <a:t>consists of </a:t>
            </a:r>
            <a:r>
              <a:rPr lang="sr-Latn-RS" sz="2200" dirty="0">
                <a:latin typeface="Cambria" pitchFamily="18" charset="0"/>
              </a:rPr>
              <a:t>14 </a:t>
            </a:r>
            <a:r>
              <a:rPr lang="en-US" sz="2200" dirty="0">
                <a:latin typeface="Cambria" pitchFamily="18" charset="0"/>
              </a:rPr>
              <a:t>faculties</a:t>
            </a:r>
            <a:r>
              <a:rPr lang="sr-Latn-RS" sz="2200" dirty="0">
                <a:latin typeface="Cambria" pitchFamily="18" charset="0"/>
              </a:rPr>
              <a:t> </a:t>
            </a:r>
            <a:r>
              <a:rPr lang="en-US" sz="2200" dirty="0">
                <a:latin typeface="Cambria" pitchFamily="18" charset="0"/>
              </a:rPr>
              <a:t>in four historic cities of </a:t>
            </a:r>
            <a:r>
              <a:rPr lang="sr-Latn-RS" sz="2200" dirty="0">
                <a:latin typeface="Cambria" pitchFamily="18" charset="0"/>
              </a:rPr>
              <a:t>and it is second largest in Serbia.</a:t>
            </a:r>
          </a:p>
          <a:p>
            <a:pPr marL="285750" indent="-285750">
              <a:buFont typeface="Arial" pitchFamily="34" charset="0"/>
              <a:buChar char="•"/>
            </a:pPr>
            <a:r>
              <a:rPr lang="sr-Latn-RS" sz="2200" dirty="0">
                <a:latin typeface="Cambria" pitchFamily="18" charset="0"/>
              </a:rPr>
              <a:t>M</a:t>
            </a:r>
            <a:r>
              <a:rPr lang="en-US" sz="2200" dirty="0">
                <a:latin typeface="Cambria" pitchFamily="18" charset="0"/>
              </a:rPr>
              <a:t>ore than 50,000 students and 5,000 employees. </a:t>
            </a:r>
            <a:endParaRPr lang="sr-Latn-RS" sz="2200" dirty="0">
              <a:latin typeface="Cambria" pitchFamily="18" charset="0"/>
            </a:endParaRPr>
          </a:p>
          <a:p>
            <a:pPr marL="285750" indent="-285750">
              <a:buFont typeface="Arial" pitchFamily="34" charset="0"/>
              <a:buChar char="•"/>
            </a:pPr>
            <a:r>
              <a:rPr lang="sr-Latn-RS" sz="2200" dirty="0">
                <a:latin typeface="Cambria" pitchFamily="18" charset="0"/>
              </a:rPr>
              <a:t>It </a:t>
            </a:r>
            <a:r>
              <a:rPr lang="en-US" sz="2200" dirty="0">
                <a:latin typeface="Cambria" pitchFamily="18" charset="0"/>
              </a:rPr>
              <a:t>offers around 400 accredited</a:t>
            </a:r>
            <a:r>
              <a:rPr lang="sr-Latn-RS" sz="2200" dirty="0">
                <a:latin typeface="Cambria" pitchFamily="18" charset="0"/>
              </a:rPr>
              <a:t> study programs </a:t>
            </a:r>
            <a:r>
              <a:rPr lang="en-US" sz="2200" dirty="0">
                <a:latin typeface="Cambria" pitchFamily="18" charset="0"/>
              </a:rPr>
              <a:t>at the level of Bachelor, Master, Specialist and Doctoral studies, carried out at its</a:t>
            </a:r>
            <a:r>
              <a:rPr lang="sr-Latn-RS" sz="2200" dirty="0">
                <a:latin typeface="Cambria" pitchFamily="18" charset="0"/>
              </a:rPr>
              <a:t> Faculties</a:t>
            </a:r>
            <a:r>
              <a:rPr lang="en-US" sz="2200" dirty="0">
                <a:latin typeface="Cambria" pitchFamily="18" charset="0"/>
              </a:rPr>
              <a:t> and within its </a:t>
            </a:r>
            <a:r>
              <a:rPr lang="sr-Latn-RS" sz="2200" dirty="0">
                <a:latin typeface="Cambria" pitchFamily="18" charset="0"/>
              </a:rPr>
              <a:t>Centers for Interdisciplinary and Multidisciplinary Studies</a:t>
            </a:r>
            <a:r>
              <a:rPr lang="en-US" sz="2200" dirty="0">
                <a:latin typeface="Cambria" pitchFamily="18" charset="0"/>
              </a:rPr>
              <a:t>. </a:t>
            </a:r>
            <a:endParaRPr lang="sr-Latn-RS" sz="2200" dirty="0">
              <a:latin typeface="Cambria" pitchFamily="18" charset="0"/>
            </a:endParaRPr>
          </a:p>
          <a:p>
            <a:pPr marL="285750" indent="-285750">
              <a:buFont typeface="Arial" pitchFamily="34" charset="0"/>
              <a:buChar char="•"/>
            </a:pPr>
            <a:r>
              <a:rPr lang="sr-Latn-RS" sz="2200" dirty="0">
                <a:latin typeface="Cambria" pitchFamily="18" charset="0"/>
              </a:rPr>
              <a:t>T</a:t>
            </a:r>
            <a:r>
              <a:rPr lang="en-US" sz="2200" dirty="0" err="1">
                <a:latin typeface="Cambria" pitchFamily="18" charset="0"/>
              </a:rPr>
              <a:t>wo</a:t>
            </a:r>
            <a:r>
              <a:rPr lang="sr-Latn-RS" sz="2200" dirty="0">
                <a:latin typeface="Cambria" pitchFamily="18" charset="0"/>
              </a:rPr>
              <a:t> Scientific Institutes </a:t>
            </a:r>
            <a:r>
              <a:rPr lang="en-US" sz="2200" dirty="0">
                <a:latin typeface="Cambria" pitchFamily="18" charset="0"/>
              </a:rPr>
              <a:t>have a significant role in creating a solid scientific base for the process of continuous modernization of the educational offer. </a:t>
            </a:r>
          </a:p>
        </p:txBody>
      </p:sp>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18449" y="4149080"/>
            <a:ext cx="4669775" cy="262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itle 2"/>
          <p:cNvSpPr>
            <a:spLocks noGrp="1"/>
          </p:cNvSpPr>
          <p:nvPr>
            <p:ph type="title"/>
          </p:nvPr>
        </p:nvSpPr>
        <p:spPr>
          <a:xfrm>
            <a:off x="4326632" y="116632"/>
            <a:ext cx="4331568" cy="778892"/>
          </a:xfrm>
        </p:spPr>
        <p:txBody>
          <a:bodyPr>
            <a:normAutofit/>
          </a:bodyPr>
          <a:lstStyle/>
          <a:p>
            <a:r>
              <a:rPr lang="sr-Latn-RS" sz="2400" dirty="0">
                <a:solidFill>
                  <a:schemeClr val="tx1">
                    <a:lumMod val="75000"/>
                    <a:lumOff val="25000"/>
                  </a:schemeClr>
                </a:solidFill>
                <a:latin typeface="Cambria" pitchFamily="18" charset="0"/>
              </a:rPr>
              <a:t>University of Novi Sad</a:t>
            </a:r>
            <a:endParaRPr lang="en-GB" sz="2400" dirty="0">
              <a:solidFill>
                <a:schemeClr val="tx1">
                  <a:lumMod val="75000"/>
                  <a:lumOff val="25000"/>
                </a:schemeClr>
              </a:solidFill>
              <a:latin typeface="Cambria" pitchFamily="18" charset="0"/>
            </a:endParaRPr>
          </a:p>
        </p:txBody>
      </p:sp>
      <p:sp>
        <p:nvSpPr>
          <p:cNvPr id="3" name="TextBox 2"/>
          <p:cNvSpPr txBox="1"/>
          <p:nvPr/>
        </p:nvSpPr>
        <p:spPr>
          <a:xfrm>
            <a:off x="6588223" y="6011771"/>
            <a:ext cx="1951993" cy="646331"/>
          </a:xfrm>
          <a:prstGeom prst="rect">
            <a:avLst/>
          </a:prstGeom>
          <a:noFill/>
        </p:spPr>
        <p:txBody>
          <a:bodyPr wrap="square" rtlCol="0">
            <a:spAutoFit/>
          </a:bodyPr>
          <a:lstStyle/>
          <a:p>
            <a:r>
              <a:rPr lang="sr-Latn-RS" i="1" dirty="0">
                <a:solidFill>
                  <a:schemeClr val="tx1">
                    <a:lumMod val="75000"/>
                    <a:lumOff val="25000"/>
                  </a:schemeClr>
                </a:solidFill>
                <a:latin typeface="Cambria" pitchFamily="18" charset="0"/>
              </a:rPr>
              <a:t>Main building of University</a:t>
            </a:r>
          </a:p>
        </p:txBody>
      </p:sp>
    </p:spTree>
    <p:extLst>
      <p:ext uri="{BB962C8B-B14F-4D97-AF65-F5344CB8AC3E}">
        <p14:creationId xmlns:p14="http://schemas.microsoft.com/office/powerpoint/2010/main" val="415732530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0" name="Rectangle 9"/>
          <p:cNvSpPr/>
          <p:nvPr/>
        </p:nvSpPr>
        <p:spPr>
          <a:xfrm>
            <a:off x="323494" y="980728"/>
            <a:ext cx="3653116" cy="461665"/>
          </a:xfrm>
          <a:prstGeom prst="rect">
            <a:avLst/>
          </a:prstGeom>
          <a:ln>
            <a:solidFill>
              <a:schemeClr val="tx1">
                <a:lumMod val="50000"/>
                <a:lumOff val="50000"/>
              </a:schemeClr>
            </a:solidFill>
          </a:ln>
        </p:spPr>
        <p:txBody>
          <a:bodyPr wrap="none">
            <a:spAutoFit/>
          </a:bodyPr>
          <a:lstStyle/>
          <a:p>
            <a:r>
              <a:rPr lang="en-US" sz="2400" dirty="0">
                <a:solidFill>
                  <a:schemeClr val="tx1">
                    <a:lumMod val="75000"/>
                    <a:lumOff val="25000"/>
                  </a:schemeClr>
                </a:solidFill>
                <a:latin typeface="Cambria" pitchFamily="18" charset="0"/>
              </a:rPr>
              <a:t>Cooperation with industry</a:t>
            </a:r>
          </a:p>
        </p:txBody>
      </p:sp>
      <p:sp>
        <p:nvSpPr>
          <p:cNvPr id="3" name="Rectangle 2"/>
          <p:cNvSpPr/>
          <p:nvPr/>
        </p:nvSpPr>
        <p:spPr>
          <a:xfrm>
            <a:off x="4086200" y="980728"/>
            <a:ext cx="4572000" cy="830997"/>
          </a:xfrm>
          <a:prstGeom prst="rect">
            <a:avLst/>
          </a:prstGeom>
          <a:ln>
            <a:solidFill>
              <a:schemeClr val="tx1">
                <a:lumMod val="75000"/>
                <a:lumOff val="25000"/>
              </a:schemeClr>
            </a:solidFill>
          </a:ln>
        </p:spPr>
        <p:txBody>
          <a:bodyPr>
            <a:spAutoFit/>
          </a:bodyPr>
          <a:lstStyle/>
          <a:p>
            <a:pPr algn="ctr">
              <a:spcBef>
                <a:spcPts val="0"/>
              </a:spcBef>
              <a:buClr>
                <a:schemeClr val="tx1"/>
              </a:buClr>
            </a:pPr>
            <a:r>
              <a:rPr lang="en-US" sz="2400" dirty="0">
                <a:solidFill>
                  <a:srgbClr val="F6710E"/>
                </a:solidFill>
                <a:latin typeface="Cambria" pitchFamily="18" charset="0"/>
              </a:rPr>
              <a:t>Structure assessment, repairs and maintenance</a:t>
            </a:r>
            <a:endParaRPr lang="sr-Latn-RS" sz="2400" dirty="0">
              <a:solidFill>
                <a:srgbClr val="F6710E"/>
              </a:solidFill>
              <a:latin typeface="Cambria" pitchFamily="18" charset="0"/>
            </a:endParaRPr>
          </a:p>
        </p:txBody>
      </p:sp>
      <p:sp>
        <p:nvSpPr>
          <p:cNvPr id="11" name="TextBox 10"/>
          <p:cNvSpPr txBox="1"/>
          <p:nvPr/>
        </p:nvSpPr>
        <p:spPr>
          <a:xfrm>
            <a:off x="60413" y="6377356"/>
            <a:ext cx="3916197" cy="461665"/>
          </a:xfrm>
          <a:prstGeom prst="rect">
            <a:avLst/>
          </a:prstGeom>
          <a:noFill/>
        </p:spPr>
        <p:txBody>
          <a:bodyPr wrap="square" rtlCol="0">
            <a:spAutoFit/>
          </a:bodyPr>
          <a:lstStyle/>
          <a:p>
            <a:pPr algn="ctr"/>
            <a:r>
              <a:rPr lang="sr-Latn-RS" sz="2400" i="1" dirty="0">
                <a:solidFill>
                  <a:schemeClr val="tx1">
                    <a:lumMod val="75000"/>
                    <a:lumOff val="25000"/>
                  </a:schemeClr>
                </a:solidFill>
                <a:latin typeface="Cambria" pitchFamily="18" charset="0"/>
              </a:rPr>
              <a:t>Structural damage in fire</a:t>
            </a:r>
          </a:p>
        </p:txBody>
      </p:sp>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318" y="1811723"/>
            <a:ext cx="2837516" cy="3993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80479" y="2096851"/>
            <a:ext cx="5432538" cy="2716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975836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0" name="Rectangle 9"/>
          <p:cNvSpPr/>
          <p:nvPr/>
        </p:nvSpPr>
        <p:spPr>
          <a:xfrm>
            <a:off x="323494" y="980728"/>
            <a:ext cx="3653116" cy="461665"/>
          </a:xfrm>
          <a:prstGeom prst="rect">
            <a:avLst/>
          </a:prstGeom>
          <a:ln>
            <a:solidFill>
              <a:schemeClr val="tx1">
                <a:lumMod val="50000"/>
                <a:lumOff val="50000"/>
              </a:schemeClr>
            </a:solidFill>
          </a:ln>
        </p:spPr>
        <p:txBody>
          <a:bodyPr wrap="none">
            <a:spAutoFit/>
          </a:bodyPr>
          <a:lstStyle/>
          <a:p>
            <a:r>
              <a:rPr lang="en-US" sz="2400" dirty="0">
                <a:solidFill>
                  <a:schemeClr val="tx1">
                    <a:lumMod val="75000"/>
                    <a:lumOff val="25000"/>
                  </a:schemeClr>
                </a:solidFill>
                <a:latin typeface="Cambria" pitchFamily="18" charset="0"/>
              </a:rPr>
              <a:t>Cooperation with industry</a:t>
            </a:r>
          </a:p>
        </p:txBody>
      </p:sp>
      <p:sp>
        <p:nvSpPr>
          <p:cNvPr id="3" name="Rectangle 2"/>
          <p:cNvSpPr/>
          <p:nvPr/>
        </p:nvSpPr>
        <p:spPr>
          <a:xfrm>
            <a:off x="4086200" y="980728"/>
            <a:ext cx="4572000" cy="830997"/>
          </a:xfrm>
          <a:prstGeom prst="rect">
            <a:avLst/>
          </a:prstGeom>
          <a:ln>
            <a:solidFill>
              <a:schemeClr val="tx1">
                <a:lumMod val="75000"/>
                <a:lumOff val="25000"/>
              </a:schemeClr>
            </a:solidFill>
          </a:ln>
        </p:spPr>
        <p:txBody>
          <a:bodyPr>
            <a:spAutoFit/>
          </a:bodyPr>
          <a:lstStyle/>
          <a:p>
            <a:pPr algn="ctr">
              <a:spcBef>
                <a:spcPts val="0"/>
              </a:spcBef>
              <a:buClr>
                <a:schemeClr val="tx1"/>
              </a:buClr>
            </a:pPr>
            <a:r>
              <a:rPr lang="en-US" sz="2400" dirty="0">
                <a:solidFill>
                  <a:srgbClr val="F6710E"/>
                </a:solidFill>
                <a:latin typeface="Cambria" pitchFamily="18" charset="0"/>
              </a:rPr>
              <a:t>Structure assessment, repairs and maintenance</a:t>
            </a:r>
            <a:endParaRPr lang="sr-Latn-RS" sz="2400" dirty="0">
              <a:solidFill>
                <a:srgbClr val="F6710E"/>
              </a:solidFill>
              <a:latin typeface="Cambria" pitchFamily="18" charset="0"/>
            </a:endParaRPr>
          </a:p>
        </p:txBody>
      </p:sp>
      <p:pic>
        <p:nvPicPr>
          <p:cNvPr id="4099" name="Picture 3" descr="D:\Privreda\Pregledi objekata\Kraljevo\Hajduk Veljkova 111-115\Foto\Slike 10.06.11 Vlasta\DSCF001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16016" y="1915213"/>
            <a:ext cx="3716464" cy="278734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0413" y="6377356"/>
            <a:ext cx="4799619" cy="461665"/>
          </a:xfrm>
          <a:prstGeom prst="rect">
            <a:avLst/>
          </a:prstGeom>
          <a:noFill/>
        </p:spPr>
        <p:txBody>
          <a:bodyPr wrap="square" rtlCol="0">
            <a:spAutoFit/>
          </a:bodyPr>
          <a:lstStyle/>
          <a:p>
            <a:pPr algn="ctr"/>
            <a:r>
              <a:rPr lang="sr-Latn-RS" sz="2400" i="1" dirty="0">
                <a:solidFill>
                  <a:schemeClr val="tx1">
                    <a:lumMod val="75000"/>
                    <a:lumOff val="25000"/>
                  </a:schemeClr>
                </a:solidFill>
                <a:latin typeface="Cambria" pitchFamily="18" charset="0"/>
              </a:rPr>
              <a:t>Construction after earthquake</a:t>
            </a:r>
          </a:p>
        </p:txBody>
      </p:sp>
      <p:pic>
        <p:nvPicPr>
          <p:cNvPr id="4100" name="Picture 4" descr="D:\Privreda\Pregledi objekata\Kraljevo\Hajduk Veljkova 111-115\Foto\Slike 10.06.11 Vlasta\DSCF006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16016" y="3933056"/>
            <a:ext cx="3732367" cy="2799276"/>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D:\Privreda\Pregledi objekata\Kraljevo\Hajduk Veljkova 111-115\Foto\Slike Vesna\SDC13820.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7755" y="1628800"/>
            <a:ext cx="3332650" cy="4443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747641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0" name="Rectangle 9"/>
          <p:cNvSpPr/>
          <p:nvPr/>
        </p:nvSpPr>
        <p:spPr>
          <a:xfrm>
            <a:off x="323494" y="980728"/>
            <a:ext cx="2594043"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My doctoral thesis</a:t>
            </a:r>
            <a:endParaRPr lang="en-US" sz="2400" dirty="0">
              <a:solidFill>
                <a:schemeClr val="tx1">
                  <a:lumMod val="75000"/>
                  <a:lumOff val="25000"/>
                </a:schemeClr>
              </a:solidFill>
              <a:latin typeface="Cambria" pitchFamily="18" charset="0"/>
            </a:endParaRPr>
          </a:p>
        </p:txBody>
      </p:sp>
      <p:sp>
        <p:nvSpPr>
          <p:cNvPr id="14" name="Rectangle 13"/>
          <p:cNvSpPr/>
          <p:nvPr/>
        </p:nvSpPr>
        <p:spPr>
          <a:xfrm>
            <a:off x="497755" y="1442393"/>
            <a:ext cx="7674645" cy="954107"/>
          </a:xfrm>
          <a:prstGeom prst="rect">
            <a:avLst/>
          </a:prstGeom>
          <a:ln>
            <a:noFill/>
          </a:ln>
        </p:spPr>
        <p:txBody>
          <a:bodyPr wrap="square">
            <a:spAutoFit/>
          </a:bodyPr>
          <a:lstStyle/>
          <a:p>
            <a:pPr algn="ctr"/>
            <a:r>
              <a:rPr lang="sr-Latn-RS" sz="2800" dirty="0">
                <a:solidFill>
                  <a:srgbClr val="F6710E"/>
                </a:solidFill>
                <a:latin typeface="Cambria" pitchFamily="18" charset="0"/>
              </a:rPr>
              <a:t>Sulfate resistance of concrete based on recycled aggregate concrete</a:t>
            </a:r>
            <a:endParaRPr lang="en-US" sz="2800" dirty="0">
              <a:solidFill>
                <a:srgbClr val="F6710E"/>
              </a:solidFill>
              <a:latin typeface="Cambria" pitchFamily="18" charset="0"/>
            </a:endParaRPr>
          </a:p>
        </p:txBody>
      </p:sp>
      <p:sp>
        <p:nvSpPr>
          <p:cNvPr id="4" name="Rectangle 3"/>
          <p:cNvSpPr/>
          <p:nvPr/>
        </p:nvSpPr>
        <p:spPr>
          <a:xfrm>
            <a:off x="247856" y="2420888"/>
            <a:ext cx="8315549" cy="3785652"/>
          </a:xfrm>
          <a:prstGeom prst="rect">
            <a:avLst/>
          </a:prstGeom>
        </p:spPr>
        <p:txBody>
          <a:bodyPr wrap="square">
            <a:spAutoFit/>
          </a:bodyPr>
          <a:lstStyle/>
          <a:p>
            <a:pPr algn="just"/>
            <a:r>
              <a:rPr lang="sr-Latn-CS" sz="2400" dirty="0">
                <a:latin typeface="Cambria" pitchFamily="18" charset="0"/>
              </a:rPr>
              <a:t>It contains:</a:t>
            </a:r>
          </a:p>
          <a:p>
            <a:pPr marL="342900" indent="-342900" algn="just">
              <a:buFont typeface="Wingdings" pitchFamily="2" charset="2"/>
              <a:buChar char="v"/>
            </a:pPr>
            <a:r>
              <a:rPr lang="sr-Latn-CS" sz="2400" dirty="0">
                <a:latin typeface="Cambria" pitchFamily="18" charset="0"/>
              </a:rPr>
              <a:t>A comparative analysis of two groups of concrete that differ in coarse aggregate (river aggregate and aggregate obtained by grinding the "old" concrete-RCA), in which two types of cement (CEMI and CEMIII) and  two water/cement ratios (w/c=0,55 and w/c=0,38) have been varied. </a:t>
            </a:r>
          </a:p>
          <a:p>
            <a:pPr marL="342900" indent="-342900" algn="just">
              <a:buFont typeface="Wingdings" pitchFamily="2" charset="2"/>
              <a:buChar char="v"/>
            </a:pPr>
            <a:r>
              <a:rPr lang="sr-Latn-CS" sz="2400" dirty="0">
                <a:latin typeface="Cambria" pitchFamily="18" charset="0"/>
              </a:rPr>
              <a:t>In this way, </a:t>
            </a:r>
            <a:r>
              <a:rPr lang="sr-Latn-CS" sz="2400" b="1" dirty="0">
                <a:latin typeface="Cambria" pitchFamily="18" charset="0"/>
              </a:rPr>
              <a:t>eight different concrete mixtures </a:t>
            </a:r>
            <a:r>
              <a:rPr lang="sr-Latn-CS" sz="2400" dirty="0">
                <a:latin typeface="Cambria" pitchFamily="18" charset="0"/>
              </a:rPr>
              <a:t>were obtained, and their respective sulphate resistance was examined after the samples were immersed in 5% Na</a:t>
            </a:r>
            <a:r>
              <a:rPr lang="sr-Latn-CS" sz="2400" baseline="-25000" dirty="0">
                <a:latin typeface="Cambria" pitchFamily="18" charset="0"/>
              </a:rPr>
              <a:t>2</a:t>
            </a:r>
            <a:r>
              <a:rPr lang="sr-Latn-CS" sz="2400" dirty="0">
                <a:latin typeface="Cambria" pitchFamily="18" charset="0"/>
              </a:rPr>
              <a:t>SO</a:t>
            </a:r>
            <a:r>
              <a:rPr lang="sr-Latn-CS" sz="2400" baseline="-25000" dirty="0">
                <a:latin typeface="Cambria" pitchFamily="18" charset="0"/>
              </a:rPr>
              <a:t>4</a:t>
            </a:r>
            <a:r>
              <a:rPr lang="sr-Latn-CS" sz="2400" dirty="0">
                <a:latin typeface="Cambria" pitchFamily="18" charset="0"/>
              </a:rPr>
              <a:t> and 5% MgSO</a:t>
            </a:r>
            <a:r>
              <a:rPr lang="sr-Latn-CS" sz="2400" baseline="-25000" dirty="0">
                <a:latin typeface="Cambria" pitchFamily="18" charset="0"/>
              </a:rPr>
              <a:t>4</a:t>
            </a:r>
            <a:r>
              <a:rPr lang="sr-Latn-CS" sz="2400" dirty="0">
                <a:latin typeface="Cambria" pitchFamily="18" charset="0"/>
              </a:rPr>
              <a:t> for 3 and 6 months. </a:t>
            </a:r>
          </a:p>
        </p:txBody>
      </p:sp>
    </p:spTree>
    <p:extLst>
      <p:ext uri="{BB962C8B-B14F-4D97-AF65-F5344CB8AC3E}">
        <p14:creationId xmlns:p14="http://schemas.microsoft.com/office/powerpoint/2010/main" val="17254712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0" name="Rectangle 9"/>
          <p:cNvSpPr/>
          <p:nvPr/>
        </p:nvSpPr>
        <p:spPr>
          <a:xfrm>
            <a:off x="323494" y="980728"/>
            <a:ext cx="2594043"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My doctoral thesis</a:t>
            </a:r>
            <a:endParaRPr lang="en-US" sz="2400" dirty="0">
              <a:solidFill>
                <a:schemeClr val="tx1">
                  <a:lumMod val="75000"/>
                  <a:lumOff val="25000"/>
                </a:schemeClr>
              </a:solidFill>
              <a:latin typeface="Cambria" pitchFamily="18" charset="0"/>
            </a:endParaRPr>
          </a:p>
        </p:txBody>
      </p:sp>
      <p:sp>
        <p:nvSpPr>
          <p:cNvPr id="14" name="Rectangle 13"/>
          <p:cNvSpPr/>
          <p:nvPr/>
        </p:nvSpPr>
        <p:spPr>
          <a:xfrm>
            <a:off x="497755" y="1442393"/>
            <a:ext cx="7674645" cy="954107"/>
          </a:xfrm>
          <a:prstGeom prst="rect">
            <a:avLst/>
          </a:prstGeom>
          <a:ln>
            <a:noFill/>
          </a:ln>
        </p:spPr>
        <p:txBody>
          <a:bodyPr wrap="square">
            <a:spAutoFit/>
          </a:bodyPr>
          <a:lstStyle/>
          <a:p>
            <a:pPr algn="ctr"/>
            <a:r>
              <a:rPr lang="sr-Latn-RS" sz="2800" dirty="0">
                <a:solidFill>
                  <a:srgbClr val="F6710E"/>
                </a:solidFill>
                <a:latin typeface="Cambria" pitchFamily="18" charset="0"/>
              </a:rPr>
              <a:t>Sulfate resistance of concrete based on recycled aggregate concrete</a:t>
            </a:r>
            <a:endParaRPr lang="en-US" sz="2800" dirty="0">
              <a:solidFill>
                <a:srgbClr val="F6710E"/>
              </a:solidFill>
              <a:latin typeface="Cambria" pitchFamily="18" charset="0"/>
            </a:endParaRPr>
          </a:p>
        </p:txBody>
      </p:sp>
      <p:sp>
        <p:nvSpPr>
          <p:cNvPr id="4" name="Rectangle 3"/>
          <p:cNvSpPr/>
          <p:nvPr/>
        </p:nvSpPr>
        <p:spPr>
          <a:xfrm>
            <a:off x="323494" y="2492896"/>
            <a:ext cx="8315549" cy="3785652"/>
          </a:xfrm>
          <a:prstGeom prst="rect">
            <a:avLst/>
          </a:prstGeom>
        </p:spPr>
        <p:txBody>
          <a:bodyPr wrap="square">
            <a:spAutoFit/>
          </a:bodyPr>
          <a:lstStyle/>
          <a:p>
            <a:pPr marL="342900" indent="-342900" algn="just">
              <a:buFont typeface="Wingdings" pitchFamily="2" charset="2"/>
              <a:buChar char="v"/>
            </a:pPr>
            <a:r>
              <a:rPr lang="sr-Latn-CS" sz="2400" dirty="0">
                <a:latin typeface="Cambria" pitchFamily="18" charset="0"/>
              </a:rPr>
              <a:t>Evaluation of sulphate resistance were studied on:</a:t>
            </a:r>
          </a:p>
          <a:p>
            <a:pPr marL="711200" indent="-174625" algn="just">
              <a:buFont typeface="Arial" pitchFamily="34" charset="0"/>
              <a:buChar char="•"/>
            </a:pPr>
            <a:r>
              <a:rPr lang="sr-Latn-CS" sz="2400" dirty="0">
                <a:latin typeface="Cambria" pitchFamily="18" charset="0"/>
              </a:rPr>
              <a:t>Capillary water absorption, </a:t>
            </a:r>
          </a:p>
          <a:p>
            <a:pPr marL="711200" indent="-174625" algn="just">
              <a:buFont typeface="Arial" pitchFamily="34" charset="0"/>
              <a:buChar char="•"/>
            </a:pPr>
            <a:r>
              <a:rPr lang="sr-Latn-CS" sz="2400" dirty="0">
                <a:latin typeface="Cambria" pitchFamily="18" charset="0"/>
              </a:rPr>
              <a:t>Sample length change,</a:t>
            </a:r>
          </a:p>
          <a:p>
            <a:pPr marL="711200" indent="-174625" algn="just">
              <a:buFont typeface="Arial" pitchFamily="34" charset="0"/>
              <a:buChar char="•"/>
            </a:pPr>
            <a:r>
              <a:rPr lang="sr-Latn-CS" sz="2400" dirty="0">
                <a:latin typeface="Cambria" pitchFamily="18" charset="0"/>
              </a:rPr>
              <a:t>Compressive strength </a:t>
            </a:r>
          </a:p>
          <a:p>
            <a:pPr marL="711200" indent="-174625" algn="just">
              <a:buFont typeface="Arial" pitchFamily="34" charset="0"/>
              <a:buChar char="•"/>
            </a:pPr>
            <a:r>
              <a:rPr lang="sr-Latn-CS" sz="2400" dirty="0">
                <a:latin typeface="Cambria" pitchFamily="18" charset="0"/>
              </a:rPr>
              <a:t>Microstructural analyzes: MIP, SEM, BSE/EDS, XRD and FTIR. </a:t>
            </a:r>
          </a:p>
          <a:p>
            <a:pPr marL="711200" indent="-174625" algn="just">
              <a:buFont typeface="Arial" pitchFamily="34" charset="0"/>
              <a:buChar char="•"/>
            </a:pPr>
            <a:endParaRPr lang="sr-Latn-CS" sz="2400" dirty="0">
              <a:latin typeface="Cambria" pitchFamily="18" charset="0"/>
            </a:endParaRPr>
          </a:p>
          <a:p>
            <a:pPr marL="536575" algn="just"/>
            <a:r>
              <a:rPr lang="sr-Latn-CS" sz="2400" dirty="0">
                <a:latin typeface="Cambria" pitchFamily="18" charset="0"/>
              </a:rPr>
              <a:t>All of these properties were measured before the exposure and after 3 and 6 months of exposure to sulphate solutions.</a:t>
            </a:r>
            <a:endParaRPr lang="sr-Latn-RS" sz="2400" dirty="0">
              <a:latin typeface="Cambria" pitchFamily="18" charset="0"/>
            </a:endParaRPr>
          </a:p>
        </p:txBody>
      </p:sp>
    </p:spTree>
    <p:extLst>
      <p:ext uri="{BB962C8B-B14F-4D97-AF65-F5344CB8AC3E}">
        <p14:creationId xmlns:p14="http://schemas.microsoft.com/office/powerpoint/2010/main" val="350567920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10" name="Rectangle 9"/>
          <p:cNvSpPr/>
          <p:nvPr/>
        </p:nvSpPr>
        <p:spPr>
          <a:xfrm>
            <a:off x="323494" y="980728"/>
            <a:ext cx="2771656" cy="461665"/>
          </a:xfrm>
          <a:prstGeom prst="rect">
            <a:avLst/>
          </a:prstGeom>
          <a:ln>
            <a:solidFill>
              <a:schemeClr val="tx1">
                <a:lumMod val="50000"/>
                <a:lumOff val="50000"/>
              </a:schemeClr>
            </a:solidFill>
          </a:ln>
        </p:spPr>
        <p:txBody>
          <a:bodyPr wrap="none">
            <a:spAutoFit/>
          </a:bodyPr>
          <a:lstStyle/>
          <a:p>
            <a:r>
              <a:rPr lang="sr-Latn-RS" sz="2400" dirty="0">
                <a:solidFill>
                  <a:schemeClr val="tx1">
                    <a:lumMod val="75000"/>
                    <a:lumOff val="25000"/>
                  </a:schemeClr>
                </a:solidFill>
                <a:latin typeface="Cambria" pitchFamily="18" charset="0"/>
              </a:rPr>
              <a:t>Work with students</a:t>
            </a:r>
            <a:endParaRPr lang="en-US" sz="2400" dirty="0">
              <a:solidFill>
                <a:schemeClr val="tx1">
                  <a:lumMod val="75000"/>
                  <a:lumOff val="25000"/>
                </a:schemeClr>
              </a:solidFill>
              <a:latin typeface="Cambria" pitchFamily="18" charset="0"/>
            </a:endParaRPr>
          </a:p>
        </p:txBody>
      </p:sp>
      <p:sp>
        <p:nvSpPr>
          <p:cNvPr id="12" name="Content Placeholder 1"/>
          <p:cNvSpPr>
            <a:spLocks noGrp="1"/>
          </p:cNvSpPr>
          <p:nvPr>
            <p:ph idx="1"/>
          </p:nvPr>
        </p:nvSpPr>
        <p:spPr>
          <a:xfrm>
            <a:off x="487320" y="1916832"/>
            <a:ext cx="8201000" cy="2232248"/>
          </a:xfrm>
        </p:spPr>
        <p:txBody>
          <a:bodyPr>
            <a:normAutofit fontScale="77500" lnSpcReduction="20000"/>
          </a:bodyPr>
          <a:lstStyle/>
          <a:p>
            <a:pPr marL="0" indent="0">
              <a:spcBef>
                <a:spcPts val="0"/>
              </a:spcBef>
              <a:buClr>
                <a:schemeClr val="tx1"/>
              </a:buClr>
              <a:buNone/>
            </a:pPr>
            <a:r>
              <a:rPr lang="sr-Latn-RS" sz="3100" dirty="0">
                <a:solidFill>
                  <a:srgbClr val="F6710E"/>
                </a:solidFill>
                <a:latin typeface="Cambria" pitchFamily="18" charset="0"/>
              </a:rPr>
              <a:t>Undergraduate Academic Studies</a:t>
            </a:r>
          </a:p>
          <a:p>
            <a:pPr marL="0" indent="0">
              <a:spcBef>
                <a:spcPts val="0"/>
              </a:spcBef>
              <a:buClr>
                <a:schemeClr val="tx1"/>
              </a:buClr>
              <a:buNone/>
            </a:pPr>
            <a:endParaRPr lang="sr-Latn-RS" sz="1500" dirty="0">
              <a:solidFill>
                <a:srgbClr val="F6710E"/>
              </a:solidFill>
              <a:latin typeface="Cambria" pitchFamily="18" charset="0"/>
            </a:endParaRPr>
          </a:p>
          <a:p>
            <a:pPr>
              <a:spcBef>
                <a:spcPts val="0"/>
              </a:spcBef>
              <a:buClr>
                <a:schemeClr val="tx1"/>
              </a:buClr>
            </a:pPr>
            <a:r>
              <a:rPr lang="sr-Latn-RS" sz="3100" b="1" dirty="0">
                <a:solidFill>
                  <a:schemeClr val="tx1">
                    <a:lumMod val="75000"/>
                    <a:lumOff val="25000"/>
                  </a:schemeClr>
                </a:solidFill>
                <a:latin typeface="Cambria" pitchFamily="18" charset="0"/>
              </a:rPr>
              <a:t>Building materials, part 1</a:t>
            </a:r>
            <a:r>
              <a:rPr lang="sr-Latn-RS" sz="3100" dirty="0">
                <a:solidFill>
                  <a:schemeClr val="tx1">
                    <a:lumMod val="75000"/>
                    <a:lumOff val="25000"/>
                  </a:schemeClr>
                </a:solidFill>
                <a:latin typeface="Cambria" pitchFamily="18" charset="0"/>
              </a:rPr>
              <a:t>-lectures and practical classes</a:t>
            </a:r>
          </a:p>
          <a:p>
            <a:pPr marL="0" indent="0">
              <a:spcBef>
                <a:spcPts val="0"/>
              </a:spcBef>
              <a:buClr>
                <a:schemeClr val="tx1"/>
              </a:buClr>
              <a:buNone/>
            </a:pPr>
            <a:endParaRPr lang="sr-Latn-RS" sz="600" dirty="0">
              <a:solidFill>
                <a:schemeClr val="tx1">
                  <a:lumMod val="75000"/>
                  <a:lumOff val="25000"/>
                </a:schemeClr>
              </a:solidFill>
              <a:latin typeface="Cambria" pitchFamily="18" charset="0"/>
            </a:endParaRPr>
          </a:p>
          <a:p>
            <a:pPr>
              <a:spcBef>
                <a:spcPts val="0"/>
              </a:spcBef>
              <a:buClr>
                <a:schemeClr val="tx1"/>
              </a:buClr>
            </a:pPr>
            <a:r>
              <a:rPr lang="sr-Latn-RS" sz="3100" b="1" dirty="0">
                <a:solidFill>
                  <a:schemeClr val="tx1">
                    <a:lumMod val="75000"/>
                    <a:lumOff val="25000"/>
                  </a:schemeClr>
                </a:solidFill>
                <a:latin typeface="Cambria" pitchFamily="18" charset="0"/>
              </a:rPr>
              <a:t>Building materials, part 2</a:t>
            </a:r>
            <a:r>
              <a:rPr lang="sr-Latn-RS" sz="3100" dirty="0">
                <a:solidFill>
                  <a:schemeClr val="tx1">
                    <a:lumMod val="75000"/>
                    <a:lumOff val="25000"/>
                  </a:schemeClr>
                </a:solidFill>
                <a:latin typeface="Cambria" pitchFamily="18" charset="0"/>
              </a:rPr>
              <a:t>-practical classes</a:t>
            </a:r>
          </a:p>
          <a:p>
            <a:pPr marL="0" indent="0">
              <a:spcBef>
                <a:spcPts val="0"/>
              </a:spcBef>
              <a:buClr>
                <a:schemeClr val="tx1"/>
              </a:buClr>
              <a:buNone/>
            </a:pPr>
            <a:endParaRPr lang="sr-Latn-RS" sz="600" dirty="0">
              <a:solidFill>
                <a:schemeClr val="tx1">
                  <a:lumMod val="75000"/>
                  <a:lumOff val="25000"/>
                </a:schemeClr>
              </a:solidFill>
              <a:latin typeface="Cambria" pitchFamily="18" charset="0"/>
            </a:endParaRPr>
          </a:p>
          <a:p>
            <a:pPr>
              <a:spcBef>
                <a:spcPts val="0"/>
              </a:spcBef>
              <a:buClr>
                <a:schemeClr val="tx1"/>
              </a:buClr>
            </a:pPr>
            <a:r>
              <a:rPr lang="sr-Latn-RS" sz="3100" b="1" dirty="0">
                <a:solidFill>
                  <a:schemeClr val="tx1">
                    <a:lumMod val="75000"/>
                    <a:lumOff val="25000"/>
                  </a:schemeClr>
                </a:solidFill>
                <a:latin typeface="Cambria" pitchFamily="18" charset="0"/>
              </a:rPr>
              <a:t>Concrete technology</a:t>
            </a:r>
            <a:r>
              <a:rPr lang="sr-Latn-RS" sz="3100" dirty="0">
                <a:solidFill>
                  <a:schemeClr val="tx1">
                    <a:lumMod val="75000"/>
                    <a:lumOff val="25000"/>
                  </a:schemeClr>
                </a:solidFill>
                <a:latin typeface="Cambria" pitchFamily="18" charset="0"/>
              </a:rPr>
              <a:t>-practical classes</a:t>
            </a:r>
          </a:p>
          <a:p>
            <a:pPr marL="0" indent="0">
              <a:spcBef>
                <a:spcPts val="0"/>
              </a:spcBef>
              <a:buClr>
                <a:schemeClr val="tx1"/>
              </a:buClr>
              <a:buNone/>
            </a:pPr>
            <a:endParaRPr lang="sr-Latn-RS" sz="700" dirty="0">
              <a:solidFill>
                <a:schemeClr val="tx1">
                  <a:lumMod val="75000"/>
                  <a:lumOff val="25000"/>
                </a:schemeClr>
              </a:solidFill>
              <a:latin typeface="Cambria" pitchFamily="18" charset="0"/>
            </a:endParaRPr>
          </a:p>
          <a:p>
            <a:pPr>
              <a:spcBef>
                <a:spcPts val="0"/>
              </a:spcBef>
              <a:buClr>
                <a:schemeClr val="tx1"/>
              </a:buClr>
            </a:pPr>
            <a:r>
              <a:rPr lang="sr-Latn-RS" sz="3400" b="1" dirty="0">
                <a:solidFill>
                  <a:schemeClr val="tx1">
                    <a:lumMod val="75000"/>
                    <a:lumOff val="25000"/>
                  </a:schemeClr>
                </a:solidFill>
                <a:latin typeface="Cambria" pitchFamily="18" charset="0"/>
              </a:rPr>
              <a:t>Safety aspects in the built environment </a:t>
            </a:r>
            <a:r>
              <a:rPr lang="sr-Latn-RS" sz="3400" dirty="0">
                <a:solidFill>
                  <a:schemeClr val="tx1">
                    <a:lumMod val="75000"/>
                    <a:lumOff val="25000"/>
                  </a:schemeClr>
                </a:solidFill>
                <a:latin typeface="Cambria" pitchFamily="18" charset="0"/>
              </a:rPr>
              <a:t>- </a:t>
            </a:r>
            <a:r>
              <a:rPr lang="sr-Latn-RS" sz="3100" dirty="0">
                <a:solidFill>
                  <a:schemeClr val="tx1">
                    <a:lumMod val="75000"/>
                    <a:lumOff val="25000"/>
                  </a:schemeClr>
                </a:solidFill>
                <a:latin typeface="Cambria" pitchFamily="18" charset="0"/>
              </a:rPr>
              <a:t>lectures(from this semester)</a:t>
            </a:r>
          </a:p>
          <a:p>
            <a:pPr>
              <a:spcBef>
                <a:spcPts val="0"/>
              </a:spcBef>
              <a:buClr>
                <a:schemeClr val="tx1"/>
              </a:buClr>
            </a:pPr>
            <a:endParaRPr lang="sr-Latn-RS" sz="3400" dirty="0">
              <a:latin typeface="Cambria" pitchFamily="18" charset="0"/>
            </a:endParaRPr>
          </a:p>
          <a:p>
            <a:pPr marL="0" indent="0">
              <a:spcBef>
                <a:spcPts val="0"/>
              </a:spcBef>
              <a:buClr>
                <a:schemeClr val="tx1"/>
              </a:buClr>
              <a:buNone/>
            </a:pPr>
            <a:endParaRPr lang="en-US" sz="600" dirty="0">
              <a:latin typeface="Cambria" pitchFamily="18" charset="0"/>
            </a:endParaRPr>
          </a:p>
          <a:p>
            <a:pPr>
              <a:spcBef>
                <a:spcPts val="0"/>
              </a:spcBef>
              <a:buClr>
                <a:schemeClr val="tx1"/>
              </a:buClr>
            </a:pPr>
            <a:endParaRPr lang="en-GB" sz="1500" cap="all" dirty="0">
              <a:latin typeface="Cambria" pitchFamily="18" charset="0"/>
            </a:endParaRPr>
          </a:p>
        </p:txBody>
      </p:sp>
      <p:sp>
        <p:nvSpPr>
          <p:cNvPr id="11" name="Content Placeholder 1"/>
          <p:cNvSpPr txBox="1">
            <a:spLocks/>
          </p:cNvSpPr>
          <p:nvPr/>
        </p:nvSpPr>
        <p:spPr>
          <a:xfrm>
            <a:off x="457200" y="4005064"/>
            <a:ext cx="8201000" cy="1656184"/>
          </a:xfrm>
          <a:prstGeom prst="rect">
            <a:avLst/>
          </a:prstGeom>
        </p:spPr>
        <p:txBody>
          <a:bodyPr vert="horz" lIns="91440" tIns="45720" rIns="91440" bIns="45720" rtlCol="0" anchor="ctr">
            <a:normAutofit/>
          </a:bodyPr>
          <a:lst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a:lstStyle>
          <a:p>
            <a:pPr marL="0" indent="0">
              <a:spcBef>
                <a:spcPts val="0"/>
              </a:spcBef>
              <a:buClr>
                <a:schemeClr val="tx1"/>
              </a:buClr>
              <a:buFont typeface="Wingdings" pitchFamily="2" charset="2"/>
              <a:buNone/>
            </a:pPr>
            <a:r>
              <a:rPr lang="sr-Latn-RS" sz="2400" dirty="0">
                <a:solidFill>
                  <a:srgbClr val="F6710E"/>
                </a:solidFill>
                <a:latin typeface="Cambria" pitchFamily="18" charset="0"/>
              </a:rPr>
              <a:t>Master Academic Studies</a:t>
            </a:r>
          </a:p>
          <a:p>
            <a:pPr>
              <a:spcBef>
                <a:spcPts val="0"/>
              </a:spcBef>
              <a:buClr>
                <a:schemeClr val="tx1"/>
              </a:buClr>
            </a:pPr>
            <a:r>
              <a:rPr lang="sr-Latn-RS" sz="2400" b="1" dirty="0">
                <a:solidFill>
                  <a:schemeClr val="tx1">
                    <a:lumMod val="75000"/>
                    <a:lumOff val="25000"/>
                  </a:schemeClr>
                </a:solidFill>
                <a:latin typeface="Cambria" pitchFamily="18" charset="0"/>
              </a:rPr>
              <a:t>Durability and assesment of concrete structures-</a:t>
            </a:r>
            <a:r>
              <a:rPr lang="sr-Latn-RS" sz="2400" dirty="0">
                <a:solidFill>
                  <a:schemeClr val="tx1">
                    <a:lumMod val="75000"/>
                    <a:lumOff val="25000"/>
                  </a:schemeClr>
                </a:solidFill>
                <a:latin typeface="Cambria" pitchFamily="18" charset="0"/>
              </a:rPr>
              <a:t>practical classes</a:t>
            </a:r>
          </a:p>
          <a:p>
            <a:pPr>
              <a:spcBef>
                <a:spcPts val="0"/>
              </a:spcBef>
              <a:buClr>
                <a:schemeClr val="tx1"/>
              </a:buClr>
            </a:pPr>
            <a:endParaRPr lang="sr-Latn-RS" sz="2000" dirty="0">
              <a:latin typeface="Cambria" pitchFamily="18" charset="0"/>
            </a:endParaRPr>
          </a:p>
          <a:p>
            <a:pPr marL="0" indent="0">
              <a:spcBef>
                <a:spcPts val="0"/>
              </a:spcBef>
              <a:buClr>
                <a:schemeClr val="tx1"/>
              </a:buClr>
              <a:buFont typeface="Wingdings" pitchFamily="2" charset="2"/>
              <a:buNone/>
            </a:pPr>
            <a:endParaRPr lang="en-US" sz="600" dirty="0">
              <a:latin typeface="Cambria" pitchFamily="18" charset="0"/>
            </a:endParaRPr>
          </a:p>
          <a:p>
            <a:pPr>
              <a:spcBef>
                <a:spcPts val="0"/>
              </a:spcBef>
              <a:buClr>
                <a:schemeClr val="tx1"/>
              </a:buClr>
            </a:pPr>
            <a:endParaRPr lang="en-GB" sz="1500" cap="all" dirty="0">
              <a:latin typeface="Cambria" pitchFamily="18" charset="0"/>
            </a:endParaRPr>
          </a:p>
        </p:txBody>
      </p:sp>
      <p:sp>
        <p:nvSpPr>
          <p:cNvPr id="13" name="Content Placeholder 1"/>
          <p:cNvSpPr txBox="1">
            <a:spLocks/>
          </p:cNvSpPr>
          <p:nvPr/>
        </p:nvSpPr>
        <p:spPr>
          <a:xfrm>
            <a:off x="457200" y="5104882"/>
            <a:ext cx="8201000" cy="1656184"/>
          </a:xfrm>
          <a:prstGeom prst="rect">
            <a:avLst/>
          </a:prstGeom>
        </p:spPr>
        <p:txBody>
          <a:bodyPr vert="horz" lIns="91440" tIns="45720" rIns="91440" bIns="45720" rtlCol="0" anchor="ctr">
            <a:normAutofit/>
          </a:bodyPr>
          <a:lst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a:lstStyle>
          <a:p>
            <a:pPr marL="0" indent="0">
              <a:spcBef>
                <a:spcPts val="0"/>
              </a:spcBef>
              <a:buClr>
                <a:schemeClr val="tx1"/>
              </a:buClr>
              <a:buFont typeface="Wingdings" pitchFamily="2" charset="2"/>
              <a:buNone/>
            </a:pPr>
            <a:r>
              <a:rPr lang="sr-Latn-RS" sz="2400" dirty="0">
                <a:solidFill>
                  <a:srgbClr val="F6710E"/>
                </a:solidFill>
                <a:latin typeface="Cambria" pitchFamily="18" charset="0"/>
              </a:rPr>
              <a:t>Specialized Academic Studies</a:t>
            </a:r>
          </a:p>
          <a:p>
            <a:pPr>
              <a:spcBef>
                <a:spcPts val="0"/>
              </a:spcBef>
              <a:buClr>
                <a:schemeClr val="tx1"/>
              </a:buClr>
            </a:pPr>
            <a:r>
              <a:rPr lang="sr-Latn-RS" sz="2400" b="1" dirty="0">
                <a:solidFill>
                  <a:schemeClr val="tx1">
                    <a:lumMod val="75000"/>
                    <a:lumOff val="25000"/>
                  </a:schemeClr>
                </a:solidFill>
                <a:latin typeface="Cambria" pitchFamily="18" charset="0"/>
              </a:rPr>
              <a:t>Specialized topics of building physics and thermodynamics</a:t>
            </a:r>
            <a:r>
              <a:rPr lang="sr-Latn-RS" sz="2400" dirty="0">
                <a:solidFill>
                  <a:schemeClr val="tx1">
                    <a:lumMod val="75000"/>
                    <a:lumOff val="25000"/>
                  </a:schemeClr>
                </a:solidFill>
                <a:latin typeface="Cambria" pitchFamily="18" charset="0"/>
              </a:rPr>
              <a:t>-practical classes</a:t>
            </a:r>
            <a:endParaRPr lang="sr-Latn-RS" sz="2000" dirty="0">
              <a:latin typeface="Cambria" pitchFamily="18" charset="0"/>
            </a:endParaRPr>
          </a:p>
          <a:p>
            <a:pPr marL="0" indent="0">
              <a:spcBef>
                <a:spcPts val="0"/>
              </a:spcBef>
              <a:buClr>
                <a:schemeClr val="tx1"/>
              </a:buClr>
              <a:buFont typeface="Wingdings" pitchFamily="2" charset="2"/>
              <a:buNone/>
            </a:pPr>
            <a:endParaRPr lang="en-US" sz="600" dirty="0">
              <a:latin typeface="Cambria" pitchFamily="18" charset="0"/>
            </a:endParaRPr>
          </a:p>
          <a:p>
            <a:pPr>
              <a:spcBef>
                <a:spcPts val="0"/>
              </a:spcBef>
              <a:buClr>
                <a:schemeClr val="tx1"/>
              </a:buClr>
            </a:pPr>
            <a:endParaRPr lang="en-GB" sz="1500" cap="all" dirty="0">
              <a:latin typeface="Cambria" pitchFamily="18" charset="0"/>
            </a:endParaRPr>
          </a:p>
        </p:txBody>
      </p:sp>
    </p:spTree>
    <p:extLst>
      <p:ext uri="{BB962C8B-B14F-4D97-AF65-F5344CB8AC3E}">
        <p14:creationId xmlns:p14="http://schemas.microsoft.com/office/powerpoint/2010/main" val="136391332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AutoShape 2" descr="Резултат слика за Srbija u Evrop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r-Latn-RS"/>
          </a:p>
        </p:txBody>
      </p:sp>
      <p:sp>
        <p:nvSpPr>
          <p:cNvPr id="19" name="Oval 18"/>
          <p:cNvSpPr/>
          <p:nvPr/>
        </p:nvSpPr>
        <p:spPr>
          <a:xfrm>
            <a:off x="6228184" y="4031352"/>
            <a:ext cx="45719" cy="4571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a:p>
        </p:txBody>
      </p:sp>
      <p:sp>
        <p:nvSpPr>
          <p:cNvPr id="25" name="Oval 24"/>
          <p:cNvSpPr/>
          <p:nvPr/>
        </p:nvSpPr>
        <p:spPr>
          <a:xfrm>
            <a:off x="6444208" y="4221088"/>
            <a:ext cx="45719" cy="4571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a:p>
        </p:txBody>
      </p:sp>
      <p:sp>
        <p:nvSpPr>
          <p:cNvPr id="4" name="Rectangle 3"/>
          <p:cNvSpPr/>
          <p:nvPr/>
        </p:nvSpPr>
        <p:spPr>
          <a:xfrm>
            <a:off x="460374" y="1052736"/>
            <a:ext cx="8288090" cy="1569660"/>
          </a:xfrm>
          <a:prstGeom prst="rect">
            <a:avLst/>
          </a:prstGeom>
        </p:spPr>
        <p:txBody>
          <a:bodyPr wrap="square">
            <a:spAutoFit/>
          </a:bodyPr>
          <a:lstStyle/>
          <a:p>
            <a:pPr algn="just"/>
            <a:r>
              <a:rPr lang="sr-Latn-RS" sz="2400" dirty="0">
                <a:latin typeface="Cambria" pitchFamily="18" charset="0"/>
              </a:rPr>
              <a:t>The Faculty of Technical Sciences has</a:t>
            </a:r>
            <a:r>
              <a:rPr lang="en-US" sz="2400" dirty="0">
                <a:latin typeface="Cambria" pitchFamily="18" charset="0"/>
              </a:rPr>
              <a:t> </a:t>
            </a:r>
            <a:r>
              <a:rPr lang="sr-Latn-RS" sz="2400" dirty="0">
                <a:latin typeface="Cambria" pitchFamily="18" charset="0"/>
              </a:rPr>
              <a:t>67 study programs, </a:t>
            </a:r>
            <a:r>
              <a:rPr lang="en-US" sz="2400" dirty="0">
                <a:latin typeface="Cambria" pitchFamily="18" charset="0"/>
              </a:rPr>
              <a:t>10</a:t>
            </a:r>
            <a:r>
              <a:rPr lang="sr-Latn-ME" sz="2400" dirty="0">
                <a:latin typeface="Cambria" pitchFamily="18" charset="0"/>
              </a:rPr>
              <a:t>,</a:t>
            </a:r>
            <a:r>
              <a:rPr lang="en-US" sz="2400" dirty="0">
                <a:latin typeface="Cambria" pitchFamily="18" charset="0"/>
              </a:rPr>
              <a:t>000 students and 750 employees, covering the area of over 30</a:t>
            </a:r>
            <a:r>
              <a:rPr lang="sr-Latn-ME" sz="2400" dirty="0">
                <a:latin typeface="Cambria" pitchFamily="18" charset="0"/>
              </a:rPr>
              <a:t>,</a:t>
            </a:r>
            <a:r>
              <a:rPr lang="en-US" sz="2400" dirty="0">
                <a:latin typeface="Cambria" pitchFamily="18" charset="0"/>
              </a:rPr>
              <a:t>000m</a:t>
            </a:r>
            <a:r>
              <a:rPr lang="en-US" sz="2400" baseline="30000" dirty="0">
                <a:latin typeface="Cambria" pitchFamily="18" charset="0"/>
              </a:rPr>
              <a:t>2</a:t>
            </a:r>
            <a:r>
              <a:rPr lang="en-US" sz="2400" dirty="0">
                <a:latin typeface="Cambria" pitchFamily="18" charset="0"/>
              </a:rPr>
              <a:t> divided into 7 buildings, the Faculty ranks among the largest and most developed faculties in the region</a:t>
            </a:r>
            <a:r>
              <a:rPr lang="sr-Latn-RS" dirty="0">
                <a:latin typeface="Cambria" pitchFamily="18" charset="0"/>
              </a:rPr>
              <a:t>.</a:t>
            </a:r>
          </a:p>
        </p:txBody>
      </p:sp>
      <p:pic>
        <p:nvPicPr>
          <p:cNvPr id="205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4293" y="2866320"/>
            <a:ext cx="4106006" cy="3082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descr="Fakultet tehničkih nauka Novi Sad"/>
          <p:cNvPicPr>
            <a:picLocks noChangeAspect="1" noChangeArrowheads="1"/>
          </p:cNvPicPr>
          <p:nvPr/>
        </p:nvPicPr>
        <p:blipFill rotWithShape="1">
          <a:blip r:embed="rId7">
            <a:extLst>
              <a:ext uri="{28A0092B-C50C-407E-A947-70E740481C1C}">
                <a14:useLocalDpi xmlns:a14="http://schemas.microsoft.com/office/drawing/2010/main" val="0"/>
              </a:ext>
            </a:extLst>
          </a:blip>
          <a:srcRect l="11979"/>
          <a:stretch/>
        </p:blipFill>
        <p:spPr bwMode="auto">
          <a:xfrm>
            <a:off x="4573859" y="3573016"/>
            <a:ext cx="4191994" cy="2676525"/>
          </a:xfrm>
          <a:prstGeom prst="rect">
            <a:avLst/>
          </a:prstGeom>
          <a:noFill/>
          <a:extLst>
            <a:ext uri="{909E8E84-426E-40DD-AFC4-6F175D3DCCD1}">
              <a14:hiddenFill xmlns:a14="http://schemas.microsoft.com/office/drawing/2010/main">
                <a:solidFill>
                  <a:srgbClr val="FFFFFF"/>
                </a:solidFill>
              </a14:hiddenFill>
            </a:ext>
          </a:extLst>
        </p:spPr>
      </p:pic>
      <p:sp>
        <p:nvSpPr>
          <p:cNvPr id="22" name="Title 2"/>
          <p:cNvSpPr txBox="1">
            <a:spLocks/>
          </p:cNvSpPr>
          <p:nvPr/>
        </p:nvSpPr>
        <p:spPr>
          <a:xfrm>
            <a:off x="4402807" y="0"/>
            <a:ext cx="4331568"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Faculty of Technical Sciences</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Tree>
    <p:extLst>
      <p:ext uri="{BB962C8B-B14F-4D97-AF65-F5344CB8AC3E}">
        <p14:creationId xmlns:p14="http://schemas.microsoft.com/office/powerpoint/2010/main" val="426404838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02807" y="0"/>
            <a:ext cx="4331568" cy="1008112"/>
          </a:xfrm>
        </p:spPr>
        <p:txBody>
          <a:bodyPr>
            <a:normAutofit/>
          </a:bodyPr>
          <a:lstStyle/>
          <a:p>
            <a:r>
              <a:rPr lang="en-US" sz="2400" dirty="0">
                <a:solidFill>
                  <a:schemeClr val="tx1">
                    <a:lumMod val="75000"/>
                    <a:lumOff val="25000"/>
                  </a:schemeClr>
                </a:solidFill>
                <a:latin typeface="Cambria" pitchFamily="18" charset="0"/>
              </a:rPr>
              <a:t>Faculty of Technical Sciences</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Content Placeholder 1"/>
          <p:cNvSpPr>
            <a:spLocks noGrp="1"/>
          </p:cNvSpPr>
          <p:nvPr>
            <p:ph idx="1"/>
          </p:nvPr>
        </p:nvSpPr>
        <p:spPr>
          <a:xfrm>
            <a:off x="0" y="1181749"/>
            <a:ext cx="8964488" cy="5919659"/>
          </a:xfrm>
        </p:spPr>
        <p:txBody>
          <a:bodyPr>
            <a:normAutofit/>
          </a:bodyPr>
          <a:lstStyle/>
          <a:p>
            <a:pPr>
              <a:spcBef>
                <a:spcPts val="0"/>
              </a:spcBef>
              <a:buClr>
                <a:schemeClr val="tx1"/>
              </a:buClr>
            </a:pPr>
            <a:r>
              <a:rPr lang="en-GB" sz="2200" dirty="0">
                <a:latin typeface="Cambria" pitchFamily="18" charset="0"/>
              </a:rPr>
              <a:t>Department of architecture and urban planning</a:t>
            </a:r>
          </a:p>
          <a:p>
            <a:pPr>
              <a:spcBef>
                <a:spcPts val="0"/>
              </a:spcBef>
              <a:buClr>
                <a:schemeClr val="tx1"/>
              </a:buClr>
            </a:pPr>
            <a:endParaRPr lang="en-GB" sz="400" dirty="0">
              <a:latin typeface="Cambria" pitchFamily="18" charset="0"/>
            </a:endParaRPr>
          </a:p>
          <a:p>
            <a:pPr>
              <a:spcBef>
                <a:spcPts val="0"/>
              </a:spcBef>
              <a:buClr>
                <a:schemeClr val="tx1"/>
              </a:buClr>
            </a:pPr>
            <a:r>
              <a:rPr lang="en-GB" sz="2200" dirty="0">
                <a:latin typeface="Cambria" pitchFamily="18" charset="0"/>
              </a:rPr>
              <a:t>Department of power, electronic and telecommunication engineering</a:t>
            </a:r>
          </a:p>
          <a:p>
            <a:pPr>
              <a:spcBef>
                <a:spcPts val="0"/>
              </a:spcBef>
              <a:buClr>
                <a:schemeClr val="tx1"/>
              </a:buClr>
            </a:pPr>
            <a:endParaRPr lang="en-GB" sz="400" dirty="0">
              <a:latin typeface="Cambria" pitchFamily="18" charset="0"/>
            </a:endParaRPr>
          </a:p>
          <a:p>
            <a:pPr>
              <a:spcBef>
                <a:spcPts val="0"/>
              </a:spcBef>
              <a:buClr>
                <a:schemeClr val="tx1"/>
              </a:buClr>
            </a:pPr>
            <a:r>
              <a:rPr lang="en-GB" sz="2200" dirty="0">
                <a:latin typeface="Cambria" pitchFamily="18" charset="0"/>
              </a:rPr>
              <a:t>Department of graphic engineering and design</a:t>
            </a:r>
          </a:p>
          <a:p>
            <a:pPr>
              <a:spcBef>
                <a:spcPts val="0"/>
              </a:spcBef>
              <a:buClr>
                <a:schemeClr val="tx1"/>
              </a:buClr>
            </a:pPr>
            <a:endParaRPr lang="en-GB" sz="400" dirty="0">
              <a:latin typeface="Cambria" pitchFamily="18" charset="0"/>
            </a:endParaRPr>
          </a:p>
          <a:p>
            <a:pPr>
              <a:spcBef>
                <a:spcPts val="0"/>
              </a:spcBef>
              <a:buClr>
                <a:schemeClr val="tx1"/>
              </a:buClr>
            </a:pPr>
            <a:r>
              <a:rPr lang="en-GB" sz="2200" b="1" dirty="0">
                <a:solidFill>
                  <a:srgbClr val="DB5807"/>
                </a:solidFill>
                <a:latin typeface="Cambria" pitchFamily="18" charset="0"/>
              </a:rPr>
              <a:t>Department of civil engineering and geodesy</a:t>
            </a:r>
          </a:p>
          <a:p>
            <a:pPr>
              <a:spcBef>
                <a:spcPts val="0"/>
              </a:spcBef>
              <a:buClr>
                <a:schemeClr val="tx1"/>
              </a:buClr>
            </a:pPr>
            <a:endParaRPr lang="en-GB" sz="400" dirty="0">
              <a:latin typeface="Cambria" pitchFamily="18" charset="0"/>
            </a:endParaRPr>
          </a:p>
          <a:p>
            <a:pPr>
              <a:spcBef>
                <a:spcPts val="0"/>
              </a:spcBef>
              <a:buClr>
                <a:schemeClr val="tx1"/>
              </a:buClr>
            </a:pPr>
            <a:r>
              <a:rPr lang="en-GB" sz="2200" dirty="0">
                <a:latin typeface="Cambria" pitchFamily="18" charset="0"/>
              </a:rPr>
              <a:t>Department of industrial engineering and engineering management</a:t>
            </a:r>
          </a:p>
          <a:p>
            <a:pPr>
              <a:spcBef>
                <a:spcPts val="0"/>
              </a:spcBef>
              <a:buClr>
                <a:schemeClr val="tx1"/>
              </a:buClr>
            </a:pPr>
            <a:endParaRPr lang="en-GB" sz="400" dirty="0">
              <a:latin typeface="Cambria" pitchFamily="18" charset="0"/>
            </a:endParaRPr>
          </a:p>
          <a:p>
            <a:pPr>
              <a:spcBef>
                <a:spcPts val="0"/>
              </a:spcBef>
              <a:buClr>
                <a:schemeClr val="tx1"/>
              </a:buClr>
            </a:pPr>
            <a:r>
              <a:rPr lang="en-GB" sz="2200" dirty="0">
                <a:latin typeface="Cambria" pitchFamily="18" charset="0"/>
              </a:rPr>
              <a:t>Department of production engineering</a:t>
            </a:r>
          </a:p>
          <a:p>
            <a:pPr>
              <a:spcBef>
                <a:spcPts val="0"/>
              </a:spcBef>
              <a:buClr>
                <a:schemeClr val="tx1"/>
              </a:buClr>
            </a:pPr>
            <a:endParaRPr lang="en-GB" sz="400" dirty="0">
              <a:latin typeface="Cambria" pitchFamily="18" charset="0"/>
            </a:endParaRPr>
          </a:p>
          <a:p>
            <a:pPr>
              <a:spcBef>
                <a:spcPts val="0"/>
              </a:spcBef>
              <a:buClr>
                <a:schemeClr val="tx1"/>
              </a:buClr>
            </a:pPr>
            <a:r>
              <a:rPr lang="en-GB" sz="2200" dirty="0">
                <a:latin typeface="Cambria" pitchFamily="18" charset="0"/>
              </a:rPr>
              <a:t>Department of mechanization and design engineering</a:t>
            </a:r>
          </a:p>
          <a:p>
            <a:pPr>
              <a:spcBef>
                <a:spcPts val="0"/>
              </a:spcBef>
              <a:buClr>
                <a:schemeClr val="tx1"/>
              </a:buClr>
            </a:pPr>
            <a:endParaRPr lang="en-GB" sz="600" dirty="0">
              <a:latin typeface="Cambria" pitchFamily="18" charset="0"/>
            </a:endParaRPr>
          </a:p>
          <a:p>
            <a:pPr>
              <a:spcBef>
                <a:spcPts val="0"/>
              </a:spcBef>
              <a:buClr>
                <a:schemeClr val="tx1"/>
              </a:buClr>
            </a:pPr>
            <a:r>
              <a:rPr lang="en-GB" sz="2200" dirty="0">
                <a:latin typeface="Cambria" pitchFamily="18" charset="0"/>
              </a:rPr>
              <a:t>Department of energy and process engineering</a:t>
            </a:r>
          </a:p>
          <a:p>
            <a:pPr>
              <a:spcBef>
                <a:spcPts val="0"/>
              </a:spcBef>
              <a:buClr>
                <a:schemeClr val="tx1"/>
              </a:buClr>
            </a:pPr>
            <a:endParaRPr lang="en-GB" sz="600" dirty="0">
              <a:latin typeface="Cambria" pitchFamily="18" charset="0"/>
            </a:endParaRPr>
          </a:p>
          <a:p>
            <a:pPr>
              <a:spcBef>
                <a:spcPts val="0"/>
              </a:spcBef>
              <a:buClr>
                <a:schemeClr val="tx1"/>
              </a:buClr>
            </a:pPr>
            <a:r>
              <a:rPr lang="en-GB" sz="2200" dirty="0">
                <a:latin typeface="Cambria" pitchFamily="18" charset="0"/>
              </a:rPr>
              <a:t>Department of technical mechanics</a:t>
            </a:r>
            <a:endParaRPr lang="sr-Latn-RS" sz="2200" dirty="0">
              <a:latin typeface="Cambria" pitchFamily="18" charset="0"/>
            </a:endParaRPr>
          </a:p>
          <a:p>
            <a:pPr>
              <a:spcBef>
                <a:spcPts val="0"/>
              </a:spcBef>
              <a:buClr>
                <a:schemeClr val="tx1"/>
              </a:buClr>
            </a:pPr>
            <a:endParaRPr lang="sr-Latn-RS" sz="600" dirty="0">
              <a:latin typeface="Cambria" pitchFamily="18" charset="0"/>
            </a:endParaRPr>
          </a:p>
          <a:p>
            <a:pPr>
              <a:spcBef>
                <a:spcPts val="0"/>
              </a:spcBef>
              <a:buClr>
                <a:schemeClr val="tx1"/>
              </a:buClr>
            </a:pPr>
            <a:r>
              <a:rPr lang="en-GB" sz="2200" dirty="0">
                <a:latin typeface="Cambria" pitchFamily="18" charset="0"/>
              </a:rPr>
              <a:t>Department of fundamentals sciences</a:t>
            </a:r>
            <a:endParaRPr lang="sr-Latn-RS" sz="2200" dirty="0">
              <a:latin typeface="Cambria" pitchFamily="18" charset="0"/>
            </a:endParaRPr>
          </a:p>
          <a:p>
            <a:pPr>
              <a:spcBef>
                <a:spcPts val="0"/>
              </a:spcBef>
              <a:buClr>
                <a:schemeClr val="tx1"/>
              </a:buClr>
            </a:pPr>
            <a:endParaRPr lang="sr-Latn-RS" sz="600" dirty="0"/>
          </a:p>
          <a:p>
            <a:pPr>
              <a:spcBef>
                <a:spcPts val="0"/>
              </a:spcBef>
              <a:buClr>
                <a:schemeClr val="tx1"/>
              </a:buClr>
            </a:pPr>
            <a:r>
              <a:rPr lang="en-GB" sz="2000" dirty="0">
                <a:latin typeface="Cambria" pitchFamily="18" charset="0"/>
              </a:rPr>
              <a:t>Department of computing and control engineering</a:t>
            </a:r>
            <a:endParaRPr lang="sr-Latn-RS" sz="2000" dirty="0">
              <a:latin typeface="Cambria" pitchFamily="18" charset="0"/>
            </a:endParaRPr>
          </a:p>
          <a:p>
            <a:pPr>
              <a:spcBef>
                <a:spcPts val="0"/>
              </a:spcBef>
              <a:buClr>
                <a:schemeClr val="tx1"/>
              </a:buClr>
            </a:pPr>
            <a:endParaRPr lang="sr-Latn-RS" sz="600" dirty="0">
              <a:latin typeface="Cambria" pitchFamily="18" charset="0"/>
            </a:endParaRPr>
          </a:p>
          <a:p>
            <a:pPr>
              <a:spcBef>
                <a:spcPts val="0"/>
              </a:spcBef>
              <a:buClr>
                <a:schemeClr val="tx1"/>
              </a:buClr>
            </a:pPr>
            <a:r>
              <a:rPr lang="en-GB" sz="2200" dirty="0">
                <a:latin typeface="Cambria" pitchFamily="18" charset="0"/>
              </a:rPr>
              <a:t>Department of traffic engineering</a:t>
            </a:r>
            <a:endParaRPr lang="sr-Latn-RS" sz="2200" dirty="0">
              <a:latin typeface="Cambria" pitchFamily="18" charset="0"/>
            </a:endParaRPr>
          </a:p>
          <a:p>
            <a:pPr>
              <a:spcBef>
                <a:spcPts val="0"/>
              </a:spcBef>
              <a:buClr>
                <a:schemeClr val="tx1"/>
              </a:buClr>
            </a:pPr>
            <a:endParaRPr lang="sr-Latn-RS" sz="400" dirty="0"/>
          </a:p>
          <a:p>
            <a:pPr>
              <a:spcBef>
                <a:spcPts val="0"/>
              </a:spcBef>
              <a:buClr>
                <a:schemeClr val="tx1"/>
              </a:buClr>
            </a:pPr>
            <a:r>
              <a:rPr lang="en-GB" sz="2200" dirty="0">
                <a:latin typeface="Cambria" pitchFamily="18" charset="0"/>
              </a:rPr>
              <a:t>Department of environmental engineering and occupational safety and health</a:t>
            </a:r>
          </a:p>
          <a:p>
            <a:pPr>
              <a:spcBef>
                <a:spcPts val="0"/>
              </a:spcBef>
              <a:buClr>
                <a:schemeClr val="tx1"/>
              </a:buClr>
            </a:pPr>
            <a:endParaRPr lang="en-GB" sz="1200" dirty="0">
              <a:latin typeface="Cambria" pitchFamily="18" charset="0"/>
            </a:endParaRPr>
          </a:p>
        </p:txBody>
      </p:sp>
      <p:sp>
        <p:nvSpPr>
          <p:cNvPr id="10" name="Rectangle 9"/>
          <p:cNvSpPr/>
          <p:nvPr/>
        </p:nvSpPr>
        <p:spPr>
          <a:xfrm>
            <a:off x="174722" y="764704"/>
            <a:ext cx="8645750" cy="430887"/>
          </a:xfrm>
          <a:prstGeom prst="rect">
            <a:avLst/>
          </a:prstGeom>
        </p:spPr>
        <p:txBody>
          <a:bodyPr wrap="square">
            <a:spAutoFit/>
          </a:bodyPr>
          <a:lstStyle/>
          <a:p>
            <a:r>
              <a:rPr lang="sr-Latn-RS" sz="2200" dirty="0">
                <a:solidFill>
                  <a:schemeClr val="tx1">
                    <a:lumMod val="75000"/>
                    <a:lumOff val="25000"/>
                  </a:schemeClr>
                </a:solidFill>
                <a:latin typeface="Cambria" pitchFamily="18" charset="0"/>
              </a:rPr>
              <a:t>The Faculty of Technical Sciences  is organized into 13 departments:</a:t>
            </a:r>
          </a:p>
        </p:txBody>
      </p:sp>
    </p:spTree>
    <p:extLst>
      <p:ext uri="{BB962C8B-B14F-4D97-AF65-F5344CB8AC3E}">
        <p14:creationId xmlns:p14="http://schemas.microsoft.com/office/powerpoint/2010/main" val="2535483557"/>
      </p:ext>
    </p:extLst>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0236" y="1952836"/>
            <a:ext cx="4341764" cy="3708412"/>
          </a:xfrm>
        </p:spPr>
        <p:txBody>
          <a:bodyPr>
            <a:normAutofit/>
          </a:bodyPr>
          <a:lstStyle/>
          <a:p>
            <a:pPr>
              <a:spcBef>
                <a:spcPts val="0"/>
              </a:spcBef>
              <a:buClr>
                <a:schemeClr val="tx1"/>
              </a:buClr>
            </a:pPr>
            <a:r>
              <a:rPr lang="en-GB" sz="2000" b="1" dirty="0">
                <a:solidFill>
                  <a:schemeClr val="tx1">
                    <a:lumMod val="75000"/>
                    <a:lumOff val="25000"/>
                  </a:schemeClr>
                </a:solidFill>
                <a:latin typeface="Cambria" pitchFamily="18" charset="0"/>
              </a:rPr>
              <a:t>Chair of structures</a:t>
            </a:r>
          </a:p>
          <a:p>
            <a:pPr>
              <a:spcBef>
                <a:spcPts val="0"/>
              </a:spcBef>
              <a:buClr>
                <a:schemeClr val="tx1"/>
              </a:buClr>
            </a:pPr>
            <a:endParaRPr lang="en-GB" sz="600" b="1" cap="all" dirty="0">
              <a:solidFill>
                <a:schemeClr val="tx1">
                  <a:lumMod val="75000"/>
                  <a:lumOff val="25000"/>
                </a:schemeClr>
              </a:solidFill>
              <a:latin typeface="Cambria" pitchFamily="18" charset="0"/>
            </a:endParaRPr>
          </a:p>
          <a:p>
            <a:pPr>
              <a:spcBef>
                <a:spcPts val="0"/>
              </a:spcBef>
              <a:buClr>
                <a:schemeClr val="tx1"/>
              </a:buClr>
            </a:pPr>
            <a:r>
              <a:rPr lang="en-GB" sz="2000" b="1" dirty="0">
                <a:solidFill>
                  <a:schemeClr val="tx1">
                    <a:lumMod val="75000"/>
                    <a:lumOff val="25000"/>
                  </a:schemeClr>
                </a:solidFill>
                <a:latin typeface="Cambria" pitchFamily="18" charset="0"/>
              </a:rPr>
              <a:t>Chair of </a:t>
            </a:r>
            <a:r>
              <a:rPr lang="en-GB" sz="2000" b="1" dirty="0" err="1">
                <a:solidFill>
                  <a:schemeClr val="tx1">
                    <a:lumMod val="75000"/>
                    <a:lumOff val="25000"/>
                  </a:schemeClr>
                </a:solidFill>
                <a:latin typeface="Cambria" pitchFamily="18" charset="0"/>
              </a:rPr>
              <a:t>geotechnics</a:t>
            </a:r>
            <a:r>
              <a:rPr lang="en-GB" sz="2000" b="1" dirty="0">
                <a:solidFill>
                  <a:schemeClr val="tx1">
                    <a:lumMod val="75000"/>
                    <a:lumOff val="25000"/>
                  </a:schemeClr>
                </a:solidFill>
                <a:latin typeface="Cambria" pitchFamily="18" charset="0"/>
              </a:rPr>
              <a:t> and road networks</a:t>
            </a:r>
          </a:p>
          <a:p>
            <a:pPr>
              <a:spcBef>
                <a:spcPts val="0"/>
              </a:spcBef>
              <a:buClr>
                <a:schemeClr val="tx1"/>
              </a:buClr>
            </a:pPr>
            <a:endParaRPr lang="en-GB" sz="600" b="1" cap="all" dirty="0">
              <a:solidFill>
                <a:schemeClr val="tx1">
                  <a:lumMod val="75000"/>
                  <a:lumOff val="25000"/>
                </a:schemeClr>
              </a:solidFill>
              <a:latin typeface="Cambria" pitchFamily="18" charset="0"/>
            </a:endParaRPr>
          </a:p>
          <a:p>
            <a:pPr>
              <a:spcBef>
                <a:spcPts val="0"/>
              </a:spcBef>
              <a:buClr>
                <a:schemeClr val="tx1"/>
              </a:buClr>
            </a:pPr>
            <a:r>
              <a:rPr lang="en-GB" sz="2000" b="1" dirty="0">
                <a:solidFill>
                  <a:schemeClr val="tx1">
                    <a:lumMod val="75000"/>
                    <a:lumOff val="25000"/>
                  </a:schemeClr>
                </a:solidFill>
                <a:latin typeface="Cambria" pitchFamily="18" charset="0"/>
              </a:rPr>
              <a:t>Chair of building organization and technology</a:t>
            </a:r>
          </a:p>
          <a:p>
            <a:pPr>
              <a:spcBef>
                <a:spcPts val="0"/>
              </a:spcBef>
              <a:buClr>
                <a:schemeClr val="tx1"/>
              </a:buClr>
            </a:pPr>
            <a:endParaRPr lang="en-GB" sz="700" b="1" cap="all" dirty="0">
              <a:solidFill>
                <a:srgbClr val="DB5807"/>
              </a:solidFill>
              <a:latin typeface="Cambria" pitchFamily="18" charset="0"/>
            </a:endParaRPr>
          </a:p>
          <a:p>
            <a:pPr>
              <a:spcBef>
                <a:spcPts val="0"/>
              </a:spcBef>
              <a:buClr>
                <a:schemeClr val="tx1"/>
              </a:buClr>
            </a:pPr>
            <a:r>
              <a:rPr lang="en-GB" sz="2000" b="1" dirty="0">
                <a:solidFill>
                  <a:schemeClr val="tx1">
                    <a:lumMod val="75000"/>
                    <a:lumOff val="25000"/>
                  </a:schemeClr>
                </a:solidFill>
                <a:latin typeface="Cambria" pitchFamily="18" charset="0"/>
              </a:rPr>
              <a:t>Chair of building materials, assessment and repair of structures</a:t>
            </a:r>
          </a:p>
          <a:p>
            <a:pPr>
              <a:spcBef>
                <a:spcPts val="0"/>
              </a:spcBef>
              <a:buClr>
                <a:schemeClr val="tx1"/>
              </a:buClr>
            </a:pPr>
            <a:endParaRPr lang="en-GB" sz="600" b="1" cap="all" dirty="0">
              <a:solidFill>
                <a:srgbClr val="DB5807"/>
              </a:solidFill>
              <a:latin typeface="Cambria" pitchFamily="18" charset="0"/>
            </a:endParaRPr>
          </a:p>
          <a:p>
            <a:pPr>
              <a:spcBef>
                <a:spcPts val="0"/>
              </a:spcBef>
              <a:buClr>
                <a:schemeClr val="tx1"/>
              </a:buClr>
            </a:pPr>
            <a:r>
              <a:rPr lang="en-GB" sz="2000" b="1" dirty="0">
                <a:solidFill>
                  <a:schemeClr val="tx1">
                    <a:lumMod val="75000"/>
                    <a:lumOff val="25000"/>
                  </a:schemeClr>
                </a:solidFill>
                <a:latin typeface="Cambria" pitchFamily="18" charset="0"/>
              </a:rPr>
              <a:t>Chair of </a:t>
            </a:r>
            <a:r>
              <a:rPr lang="en-GB" sz="2000" b="1" dirty="0" err="1">
                <a:solidFill>
                  <a:schemeClr val="tx1">
                    <a:lumMod val="75000"/>
                    <a:lumOff val="25000"/>
                  </a:schemeClr>
                </a:solidFill>
                <a:latin typeface="Cambria" pitchFamily="18" charset="0"/>
              </a:rPr>
              <a:t>hydrotechnics</a:t>
            </a:r>
            <a:r>
              <a:rPr lang="en-GB" sz="2000" b="1" dirty="0">
                <a:solidFill>
                  <a:schemeClr val="tx1">
                    <a:lumMod val="75000"/>
                    <a:lumOff val="25000"/>
                  </a:schemeClr>
                </a:solidFill>
                <a:latin typeface="Cambria" pitchFamily="18" charset="0"/>
              </a:rPr>
              <a:t> and geodesy</a:t>
            </a:r>
            <a:endParaRPr lang="sr-Latn-RS" sz="2000" b="1" dirty="0">
              <a:solidFill>
                <a:schemeClr val="tx1">
                  <a:lumMod val="75000"/>
                  <a:lumOff val="25000"/>
                </a:schemeClr>
              </a:solidFill>
              <a:latin typeface="Cambria" pitchFamily="18" charset="0"/>
            </a:endParaRPr>
          </a:p>
        </p:txBody>
      </p:sp>
      <p:sp>
        <p:nvSpPr>
          <p:cNvPr id="3" name="Title 2"/>
          <p:cNvSpPr>
            <a:spLocks noGrp="1"/>
          </p:cNvSpPr>
          <p:nvPr>
            <p:ph type="title"/>
          </p:nvPr>
        </p:nvSpPr>
        <p:spPr>
          <a:xfrm>
            <a:off x="2320099" y="116632"/>
            <a:ext cx="6338101" cy="1008112"/>
          </a:xfrm>
        </p:spPr>
        <p:txBody>
          <a:bodyPr>
            <a:normAutofit/>
          </a:body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descr="F:\Vesna Danska\Foto\107712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5976" y="1511042"/>
            <a:ext cx="4391416" cy="263803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3995936" y="4639022"/>
            <a:ext cx="4985764" cy="1815882"/>
          </a:xfrm>
          <a:prstGeom prst="rect">
            <a:avLst/>
          </a:prstGeom>
        </p:spPr>
        <p:txBody>
          <a:bodyPr wrap="square">
            <a:spAutoFit/>
          </a:bodyPr>
          <a:lstStyle/>
          <a:p>
            <a:pPr marL="742950" lvl="1" indent="-285750">
              <a:spcBef>
                <a:spcPts val="0"/>
              </a:spcBef>
              <a:buClr>
                <a:schemeClr val="tx1"/>
              </a:buClr>
              <a:buFont typeface="Arial" pitchFamily="34" charset="0"/>
              <a:buChar char="•"/>
            </a:pPr>
            <a:r>
              <a:rPr lang="en-US" sz="2000" b="1" dirty="0">
                <a:solidFill>
                  <a:schemeClr val="tx1">
                    <a:lumMod val="75000"/>
                    <a:lumOff val="25000"/>
                  </a:schemeClr>
                </a:solidFill>
                <a:latin typeface="Cambria" pitchFamily="18" charset="0"/>
              </a:rPr>
              <a:t>Laboratory for testing building materials </a:t>
            </a:r>
            <a:endParaRPr lang="sr-Latn-RS" sz="2000" b="1" dirty="0">
              <a:solidFill>
                <a:schemeClr val="tx1">
                  <a:lumMod val="75000"/>
                  <a:lumOff val="25000"/>
                </a:schemeClr>
              </a:solidFill>
              <a:latin typeface="Cambria" pitchFamily="18" charset="0"/>
            </a:endParaRPr>
          </a:p>
          <a:p>
            <a:pPr marL="285750" indent="-285750">
              <a:spcBef>
                <a:spcPts val="0"/>
              </a:spcBef>
              <a:buClr>
                <a:schemeClr val="tx1"/>
              </a:buClr>
              <a:buFont typeface="Arial" pitchFamily="34" charset="0"/>
              <a:buChar char="•"/>
            </a:pPr>
            <a:endParaRPr lang="sr-Latn-RS" sz="600" b="1" cap="all" dirty="0">
              <a:solidFill>
                <a:schemeClr val="tx1">
                  <a:lumMod val="75000"/>
                  <a:lumOff val="25000"/>
                </a:schemeClr>
              </a:solidFill>
              <a:latin typeface="Cambria" pitchFamily="18" charset="0"/>
            </a:endParaRPr>
          </a:p>
          <a:p>
            <a:pPr marL="742950" lvl="1" indent="-285750">
              <a:spcBef>
                <a:spcPts val="0"/>
              </a:spcBef>
              <a:buClr>
                <a:schemeClr val="tx1"/>
              </a:buClr>
              <a:buFont typeface="Arial" pitchFamily="34" charset="0"/>
              <a:buChar char="•"/>
            </a:pPr>
            <a:r>
              <a:rPr lang="sr-Latn-RS" sz="2000" b="1" dirty="0">
                <a:solidFill>
                  <a:schemeClr val="tx1">
                    <a:lumMod val="75000"/>
                    <a:lumOff val="25000"/>
                  </a:schemeClr>
                </a:solidFill>
                <a:latin typeface="Cambria" pitchFamily="18" charset="0"/>
              </a:rPr>
              <a:t>Laboratory for hydrotechnics </a:t>
            </a:r>
          </a:p>
          <a:p>
            <a:pPr marL="285750" indent="-285750">
              <a:spcBef>
                <a:spcPts val="0"/>
              </a:spcBef>
              <a:buClr>
                <a:schemeClr val="tx1"/>
              </a:buClr>
              <a:buFont typeface="Arial" pitchFamily="34" charset="0"/>
              <a:buChar char="•"/>
            </a:pPr>
            <a:endParaRPr lang="sr-Latn-RS" sz="600" b="1" cap="all" dirty="0">
              <a:solidFill>
                <a:schemeClr val="tx1">
                  <a:lumMod val="75000"/>
                  <a:lumOff val="25000"/>
                </a:schemeClr>
              </a:solidFill>
              <a:latin typeface="Cambria" pitchFamily="18" charset="0"/>
            </a:endParaRPr>
          </a:p>
          <a:p>
            <a:pPr marL="742950" lvl="1" indent="-285750">
              <a:spcBef>
                <a:spcPts val="0"/>
              </a:spcBef>
              <a:buClr>
                <a:schemeClr val="tx1"/>
              </a:buClr>
              <a:buFont typeface="Arial" pitchFamily="34" charset="0"/>
              <a:buChar char="•"/>
            </a:pPr>
            <a:r>
              <a:rPr lang="sr-Latn-RS" sz="2000" b="1" dirty="0">
                <a:solidFill>
                  <a:schemeClr val="tx1">
                    <a:lumMod val="75000"/>
                    <a:lumOff val="25000"/>
                  </a:schemeClr>
                </a:solidFill>
                <a:latin typeface="Cambria" pitchFamily="18" charset="0"/>
              </a:rPr>
              <a:t>Laboratory for testing of structures</a:t>
            </a:r>
          </a:p>
        </p:txBody>
      </p:sp>
      <p:sp>
        <p:nvSpPr>
          <p:cNvPr id="10" name="Rectangle 9"/>
          <p:cNvSpPr/>
          <p:nvPr/>
        </p:nvSpPr>
        <p:spPr>
          <a:xfrm>
            <a:off x="153762" y="972597"/>
            <a:ext cx="8593630" cy="861774"/>
          </a:xfrm>
          <a:prstGeom prst="rect">
            <a:avLst/>
          </a:prstGeom>
        </p:spPr>
        <p:txBody>
          <a:bodyPr wrap="square">
            <a:spAutoFit/>
          </a:bodyPr>
          <a:lstStyle/>
          <a:p>
            <a:pPr>
              <a:spcBef>
                <a:spcPts val="0"/>
              </a:spcBef>
              <a:buClr>
                <a:schemeClr val="tx1"/>
              </a:buClr>
            </a:pPr>
            <a:r>
              <a:rPr lang="en-GB" sz="2200" dirty="0">
                <a:solidFill>
                  <a:schemeClr val="tx1">
                    <a:lumMod val="75000"/>
                    <a:lumOff val="25000"/>
                  </a:schemeClr>
                </a:solidFill>
                <a:latin typeface="Cambria" pitchFamily="18" charset="0"/>
              </a:rPr>
              <a:t>Department of </a:t>
            </a:r>
            <a:r>
              <a:rPr lang="sr-Latn-RS" sz="2200" dirty="0">
                <a:solidFill>
                  <a:schemeClr val="tx1">
                    <a:lumMod val="75000"/>
                    <a:lumOff val="25000"/>
                  </a:schemeClr>
                </a:solidFill>
                <a:latin typeface="Cambria" pitchFamily="18" charset="0"/>
              </a:rPr>
              <a:t>c</a:t>
            </a:r>
            <a:r>
              <a:rPr lang="en-GB" sz="2200" dirty="0" err="1">
                <a:solidFill>
                  <a:schemeClr val="tx1">
                    <a:lumMod val="75000"/>
                    <a:lumOff val="25000"/>
                  </a:schemeClr>
                </a:solidFill>
                <a:latin typeface="Cambria" pitchFamily="18" charset="0"/>
              </a:rPr>
              <a:t>ivil</a:t>
            </a:r>
            <a:r>
              <a:rPr lang="en-GB" sz="2200" dirty="0">
                <a:solidFill>
                  <a:schemeClr val="tx1">
                    <a:lumMod val="75000"/>
                    <a:lumOff val="25000"/>
                  </a:schemeClr>
                </a:solidFill>
                <a:latin typeface="Cambria" pitchFamily="18" charset="0"/>
              </a:rPr>
              <a:t> engineering and geodesy</a:t>
            </a:r>
            <a:r>
              <a:rPr lang="sr-Latn-RS" sz="2200" dirty="0">
                <a:solidFill>
                  <a:schemeClr val="tx1">
                    <a:lumMod val="75000"/>
                    <a:lumOff val="25000"/>
                  </a:schemeClr>
                </a:solidFill>
                <a:latin typeface="Cambria" pitchFamily="18" charset="0"/>
              </a:rPr>
              <a:t> has 60 employees, 5 chairs and 3 laboratories:</a:t>
            </a:r>
            <a:endParaRPr lang="en-GB" sz="2200" dirty="0">
              <a:solidFill>
                <a:schemeClr val="tx1">
                  <a:lumMod val="75000"/>
                  <a:lumOff val="25000"/>
                </a:schemeClr>
              </a:solidFill>
              <a:latin typeface="Cambria" pitchFamily="18" charset="0"/>
            </a:endParaRPr>
          </a:p>
          <a:p>
            <a:pPr>
              <a:spcBef>
                <a:spcPts val="0"/>
              </a:spcBef>
              <a:buClr>
                <a:schemeClr val="tx1"/>
              </a:buClr>
            </a:pPr>
            <a:endParaRPr lang="en-GB" sz="600" dirty="0">
              <a:solidFill>
                <a:schemeClr val="tx1">
                  <a:lumMod val="75000"/>
                  <a:lumOff val="25000"/>
                </a:schemeClr>
              </a:solidFill>
              <a:latin typeface="Cambria" pitchFamily="18" charset="0"/>
            </a:endParaRPr>
          </a:p>
        </p:txBody>
      </p:sp>
    </p:spTree>
    <p:extLst>
      <p:ext uri="{BB962C8B-B14F-4D97-AF65-F5344CB8AC3E}">
        <p14:creationId xmlns:p14="http://schemas.microsoft.com/office/powerpoint/2010/main" val="375936679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Effect transition="in" filter="fade">
                                      <p:cBhvr>
                                        <p:cTn id="27" dur="500"/>
                                        <p:tgtEl>
                                          <p:spTgt spid="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9" presetClass="emph" presetSubtype="0" fill="hold" nodeType="clickEffect">
                                  <p:stCondLst>
                                    <p:cond delay="0"/>
                                  </p:stCondLst>
                                  <p:childTnLst>
                                    <p:animClr clrSpc="rgb" dir="cw">
                                      <p:cBhvr override="childStyle">
                                        <p:cTn id="31" dur="500" fill="hold"/>
                                        <p:tgtEl>
                                          <p:spTgt spid="2">
                                            <p:txEl>
                                              <p:pRg st="6" end="6"/>
                                            </p:txEl>
                                          </p:spTgt>
                                        </p:tgtEl>
                                        <p:attrNameLst>
                                          <p:attrName>style.color</p:attrName>
                                        </p:attrNameLst>
                                      </p:cBhvr>
                                      <p:to>
                                        <a:srgbClr val="F6710E"/>
                                      </p:to>
                                    </p:animClr>
                                    <p:animClr clrSpc="rgb" dir="cw">
                                      <p:cBhvr>
                                        <p:cTn id="32" dur="500" fill="hold"/>
                                        <p:tgtEl>
                                          <p:spTgt spid="2">
                                            <p:txEl>
                                              <p:pRg st="6" end="6"/>
                                            </p:txEl>
                                          </p:spTgt>
                                        </p:tgtEl>
                                        <p:attrNameLst>
                                          <p:attrName>fillcolor</p:attrName>
                                        </p:attrNameLst>
                                      </p:cBhvr>
                                      <p:to>
                                        <a:srgbClr val="F6710E"/>
                                      </p:to>
                                    </p:animClr>
                                    <p:set>
                                      <p:cBhvr>
                                        <p:cTn id="33" dur="500" fill="hold"/>
                                        <p:tgtEl>
                                          <p:spTgt spid="2">
                                            <p:txEl>
                                              <p:pRg st="6" end="6"/>
                                            </p:txEl>
                                          </p:spTgt>
                                        </p:tgtEl>
                                        <p:attrNameLst>
                                          <p:attrName>fill.type</p:attrName>
                                        </p:attrNameLst>
                                      </p:cBhvr>
                                      <p:to>
                                        <p:strVal val="solid"/>
                                      </p:to>
                                    </p:set>
                                    <p:set>
                                      <p:cBhvr>
                                        <p:cTn id="34" dur="500" fill="hold"/>
                                        <p:tgtEl>
                                          <p:spTgt spid="2">
                                            <p:txEl>
                                              <p:pRg st="6" end="6"/>
                                            </p:txEl>
                                          </p:spTgt>
                                        </p:tgtEl>
                                        <p:attrNameLst>
                                          <p:attrName>fill.on</p:attrName>
                                        </p:attrNameLst>
                                      </p:cBhvr>
                                      <p:to>
                                        <p:strVal val="tru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1" nodeType="clickEffect">
                                  <p:stCondLst>
                                    <p:cond delay="0"/>
                                  </p:stCondLst>
                                  <p:childTnLst>
                                    <p:set>
                                      <p:cBhvr>
                                        <p:cTn id="43" dur="1" fill="hold">
                                          <p:stCondLst>
                                            <p:cond delay="0"/>
                                          </p:stCondLst>
                                        </p:cTn>
                                        <p:tgtEl>
                                          <p:spTgt spid="9">
                                            <p:txEl>
                                              <p:pRg st="0" end="0"/>
                                            </p:txEl>
                                          </p:spTgt>
                                        </p:tgtEl>
                                        <p:attrNameLst>
                                          <p:attrName>style.visibility</p:attrName>
                                        </p:attrNameLst>
                                      </p:cBhvr>
                                      <p:to>
                                        <p:strVal val="visible"/>
                                      </p:to>
                                    </p:set>
                                    <p:animEffect transition="in" filter="fade">
                                      <p:cBhvr>
                                        <p:cTn id="44" dur="500"/>
                                        <p:tgtEl>
                                          <p:spTgt spid="9">
                                            <p:txEl>
                                              <p:pRg st="0" end="0"/>
                                            </p:txEl>
                                          </p:spTgt>
                                        </p:tgtEl>
                                      </p:cBhvr>
                                    </p:animEffect>
                                  </p:childTnLst>
                                </p:cTn>
                              </p:par>
                              <p:par>
                                <p:cTn id="45" presetID="10" presetClass="entr" presetSubtype="0" fill="hold" grpId="1" nodeType="withEffect">
                                  <p:stCondLst>
                                    <p:cond delay="0"/>
                                  </p:stCondLst>
                                  <p:childTnLst>
                                    <p:set>
                                      <p:cBhvr>
                                        <p:cTn id="46" dur="1" fill="hold">
                                          <p:stCondLst>
                                            <p:cond delay="0"/>
                                          </p:stCondLst>
                                        </p:cTn>
                                        <p:tgtEl>
                                          <p:spTgt spid="9">
                                            <p:txEl>
                                              <p:pRg st="2" end="2"/>
                                            </p:txEl>
                                          </p:spTgt>
                                        </p:tgtEl>
                                        <p:attrNameLst>
                                          <p:attrName>style.visibility</p:attrName>
                                        </p:attrNameLst>
                                      </p:cBhvr>
                                      <p:to>
                                        <p:strVal val="visible"/>
                                      </p:to>
                                    </p:set>
                                    <p:animEffect transition="in" filter="fade">
                                      <p:cBhvr>
                                        <p:cTn id="47" dur="500"/>
                                        <p:tgtEl>
                                          <p:spTgt spid="9">
                                            <p:txEl>
                                              <p:pRg st="2" end="2"/>
                                            </p:txEl>
                                          </p:spTgt>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9">
                                            <p:txEl>
                                              <p:pRg st="4" end="4"/>
                                            </p:txEl>
                                          </p:spTgt>
                                        </p:tgtEl>
                                        <p:attrNameLst>
                                          <p:attrName>style.visibility</p:attrName>
                                        </p:attrNameLst>
                                      </p:cBhvr>
                                      <p:to>
                                        <p:strVal val="visible"/>
                                      </p:to>
                                    </p:set>
                                    <p:animEffect transition="in" filter="fade">
                                      <p:cBhvr>
                                        <p:cTn id="50" dur="500"/>
                                        <p:tgtEl>
                                          <p:spTgt spid="9">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9" presetClass="emph" presetSubtype="0" fill="hold" nodeType="clickEffect">
                                  <p:stCondLst>
                                    <p:cond delay="0"/>
                                  </p:stCondLst>
                                  <p:childTnLst>
                                    <p:animClr clrSpc="rgb" dir="cw">
                                      <p:cBhvr override="childStyle">
                                        <p:cTn id="54" dur="500" fill="hold"/>
                                        <p:tgtEl>
                                          <p:spTgt spid="9">
                                            <p:txEl>
                                              <p:pRg st="0" end="0"/>
                                            </p:txEl>
                                          </p:spTgt>
                                        </p:tgtEl>
                                        <p:attrNameLst>
                                          <p:attrName>style.color</p:attrName>
                                        </p:attrNameLst>
                                      </p:cBhvr>
                                      <p:to>
                                        <a:srgbClr val="F6710E"/>
                                      </p:to>
                                    </p:animClr>
                                    <p:animClr clrSpc="rgb" dir="cw">
                                      <p:cBhvr>
                                        <p:cTn id="55" dur="500" fill="hold"/>
                                        <p:tgtEl>
                                          <p:spTgt spid="9">
                                            <p:txEl>
                                              <p:pRg st="0" end="0"/>
                                            </p:txEl>
                                          </p:spTgt>
                                        </p:tgtEl>
                                        <p:attrNameLst>
                                          <p:attrName>fillcolor</p:attrName>
                                        </p:attrNameLst>
                                      </p:cBhvr>
                                      <p:to>
                                        <a:srgbClr val="F6710E"/>
                                      </p:to>
                                    </p:animClr>
                                    <p:set>
                                      <p:cBhvr>
                                        <p:cTn id="56" dur="500" fill="hold"/>
                                        <p:tgtEl>
                                          <p:spTgt spid="9">
                                            <p:txEl>
                                              <p:pRg st="0" end="0"/>
                                            </p:txEl>
                                          </p:spTgt>
                                        </p:tgtEl>
                                        <p:attrNameLst>
                                          <p:attrName>fill.type</p:attrName>
                                        </p:attrNameLst>
                                      </p:cBhvr>
                                      <p:to>
                                        <p:strVal val="solid"/>
                                      </p:to>
                                    </p:set>
                                    <p:set>
                                      <p:cBhvr>
                                        <p:cTn id="57" dur="500" fill="hold"/>
                                        <p:tgtEl>
                                          <p:spTgt spid="9">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9" grpId="0"/>
      <p:bldP spid="9" grpI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320099" y="116632"/>
            <a:ext cx="6338101" cy="1008112"/>
          </a:xfrm>
        </p:spPr>
        <p:txBody>
          <a:bodyPr>
            <a:normAutofit/>
          </a:body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251520" y="1268760"/>
            <a:ext cx="4032448" cy="1908215"/>
          </a:xfrm>
          <a:prstGeom prst="rect">
            <a:avLst/>
          </a:prstGeom>
          <a:noFill/>
        </p:spPr>
        <p:txBody>
          <a:bodyPr wrap="square" rtlCol="0">
            <a:spAutoFit/>
          </a:bodyPr>
          <a:lstStyle/>
          <a:p>
            <a:r>
              <a:rPr lang="sr-Latn-RS" sz="2000" b="1" dirty="0">
                <a:solidFill>
                  <a:schemeClr val="tx1">
                    <a:lumMod val="75000"/>
                    <a:lumOff val="25000"/>
                  </a:schemeClr>
                </a:solidFill>
                <a:latin typeface="Cambria" pitchFamily="18" charset="0"/>
              </a:rPr>
              <a:t>Study programs</a:t>
            </a:r>
            <a:r>
              <a:rPr lang="sr-Latn-RS" dirty="0">
                <a:solidFill>
                  <a:schemeClr val="tx1">
                    <a:lumMod val="75000"/>
                    <a:lumOff val="25000"/>
                  </a:schemeClr>
                </a:solidFill>
                <a:latin typeface="Cambria" pitchFamily="18" charset="0"/>
              </a:rPr>
              <a:t>:</a:t>
            </a:r>
          </a:p>
          <a:p>
            <a:endParaRPr lang="sr-Latn-RS" sz="600" dirty="0">
              <a:latin typeface="Cambria" pitchFamily="18" charset="0"/>
            </a:endParaRPr>
          </a:p>
          <a:p>
            <a:pPr marL="285750" indent="-285750">
              <a:buFont typeface="Arial" pitchFamily="34" charset="0"/>
              <a:buChar char="•"/>
            </a:pPr>
            <a:r>
              <a:rPr lang="sr-Latn-RS" sz="2000" dirty="0">
                <a:latin typeface="Cambria" pitchFamily="18" charset="0"/>
              </a:rPr>
              <a:t>Civil engineering</a:t>
            </a:r>
          </a:p>
          <a:p>
            <a:pPr marL="285750" indent="-285750">
              <a:buFont typeface="Arial" pitchFamily="34" charset="0"/>
              <a:buChar char="•"/>
            </a:pPr>
            <a:endParaRPr lang="sr-Latn-RS" sz="600" dirty="0">
              <a:latin typeface="Cambria" pitchFamily="18" charset="0"/>
            </a:endParaRPr>
          </a:p>
          <a:p>
            <a:pPr marL="285750" indent="-285750">
              <a:buFont typeface="Arial" pitchFamily="34" charset="0"/>
              <a:buChar char="•"/>
            </a:pPr>
            <a:r>
              <a:rPr lang="sr-Latn-RS" sz="2000" dirty="0">
                <a:latin typeface="Cambria" pitchFamily="18" charset="0"/>
              </a:rPr>
              <a:t>Geodesy</a:t>
            </a:r>
          </a:p>
          <a:p>
            <a:pPr marL="285750" indent="-285750">
              <a:buFont typeface="Arial" pitchFamily="34" charset="0"/>
              <a:buChar char="•"/>
            </a:pPr>
            <a:endParaRPr lang="sr-Latn-RS" sz="600" dirty="0">
              <a:latin typeface="Cambria" pitchFamily="18" charset="0"/>
            </a:endParaRPr>
          </a:p>
          <a:p>
            <a:pPr marL="285750" indent="-285750">
              <a:buFont typeface="Arial" pitchFamily="34" charset="0"/>
              <a:buChar char="•"/>
            </a:pPr>
            <a:r>
              <a:rPr lang="en-GB" sz="2000" dirty="0">
                <a:latin typeface="Cambria" pitchFamily="18" charset="0"/>
              </a:rPr>
              <a:t>Disaster risk management and fire safety</a:t>
            </a:r>
          </a:p>
        </p:txBody>
      </p:sp>
      <p:pic>
        <p:nvPicPr>
          <p:cNvPr id="5122" name="Picture 2" descr="F:\Vesna Danska\Foto\722631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93493" y="1634902"/>
            <a:ext cx="4320480" cy="2595424"/>
          </a:xfrm>
          <a:prstGeom prst="rect">
            <a:avLst/>
          </a:prstGeom>
          <a:noFill/>
          <a:extLst>
            <a:ext uri="{909E8E84-426E-40DD-AFC4-6F175D3DCCD1}">
              <a14:hiddenFill xmlns:a14="http://schemas.microsoft.com/office/drawing/2010/main">
                <a:solidFill>
                  <a:srgbClr val="FFFFFF"/>
                </a:solidFill>
              </a14:hiddenFill>
            </a:ext>
          </a:extLst>
        </p:spPr>
      </p:pic>
      <p:sp>
        <p:nvSpPr>
          <p:cNvPr id="14" name="Content Placeholder 1"/>
          <p:cNvSpPr txBox="1">
            <a:spLocks/>
          </p:cNvSpPr>
          <p:nvPr/>
        </p:nvSpPr>
        <p:spPr>
          <a:xfrm>
            <a:off x="251520" y="3789040"/>
            <a:ext cx="4031376" cy="1656184"/>
          </a:xfrm>
          <a:prstGeom prst="rect">
            <a:avLst/>
          </a:prstGeom>
        </p:spPr>
        <p:txBody>
          <a:bodyPr vert="horz" lIns="91440" tIns="45720" rIns="91440" bIns="45720" rtlCol="0" anchor="ctr">
            <a:normAutofit/>
          </a:bodyPr>
          <a:lst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a:lstStyle>
          <a:p>
            <a:pPr marL="0" indent="0">
              <a:spcBef>
                <a:spcPts val="0"/>
              </a:spcBef>
              <a:buClr>
                <a:schemeClr val="tx1"/>
              </a:buClr>
              <a:buFont typeface="Wingdings" pitchFamily="2" charset="2"/>
              <a:buNone/>
            </a:pPr>
            <a:r>
              <a:rPr lang="en-GB" sz="2000" b="1" dirty="0">
                <a:solidFill>
                  <a:schemeClr val="tx1">
                    <a:lumMod val="75000"/>
                    <a:lumOff val="25000"/>
                  </a:schemeClr>
                </a:solidFill>
                <a:latin typeface="Cambria" pitchFamily="18" charset="0"/>
              </a:rPr>
              <a:t>Three basic pillars</a:t>
            </a:r>
            <a:r>
              <a:rPr lang="en-GB" b="1" dirty="0">
                <a:solidFill>
                  <a:schemeClr val="tx1">
                    <a:lumMod val="75000"/>
                    <a:lumOff val="25000"/>
                  </a:schemeClr>
                </a:solidFill>
                <a:latin typeface="Cambria" pitchFamily="18" charset="0"/>
              </a:rPr>
              <a:t>:</a:t>
            </a:r>
          </a:p>
          <a:p>
            <a:pPr marL="0" indent="0">
              <a:spcBef>
                <a:spcPts val="0"/>
              </a:spcBef>
              <a:buClr>
                <a:schemeClr val="tx1"/>
              </a:buClr>
              <a:buFont typeface="Wingdings" pitchFamily="2" charset="2"/>
              <a:buNone/>
            </a:pPr>
            <a:endParaRPr lang="en-GB" sz="600" cap="all" dirty="0">
              <a:solidFill>
                <a:schemeClr val="tx1">
                  <a:lumMod val="75000"/>
                  <a:lumOff val="25000"/>
                </a:schemeClr>
              </a:solidFill>
              <a:latin typeface="Cambria" pitchFamily="18" charset="0"/>
            </a:endParaRPr>
          </a:p>
          <a:p>
            <a:pPr>
              <a:spcBef>
                <a:spcPts val="0"/>
              </a:spcBef>
              <a:buClr>
                <a:schemeClr val="tx1"/>
              </a:buClr>
            </a:pPr>
            <a:r>
              <a:rPr lang="en-GB" sz="2000" dirty="0">
                <a:solidFill>
                  <a:schemeClr val="tx1">
                    <a:lumMod val="75000"/>
                    <a:lumOff val="25000"/>
                  </a:schemeClr>
                </a:solidFill>
                <a:latin typeface="Cambria" pitchFamily="18" charset="0"/>
              </a:rPr>
              <a:t>Education</a:t>
            </a:r>
          </a:p>
          <a:p>
            <a:pPr marL="0" indent="0">
              <a:spcBef>
                <a:spcPts val="0"/>
              </a:spcBef>
              <a:buClr>
                <a:schemeClr val="tx1"/>
              </a:buClr>
              <a:buFont typeface="Wingdings" pitchFamily="2" charset="2"/>
              <a:buNone/>
            </a:pPr>
            <a:endParaRPr lang="en-GB" sz="600" cap="all" dirty="0">
              <a:solidFill>
                <a:schemeClr val="tx1">
                  <a:lumMod val="75000"/>
                  <a:lumOff val="25000"/>
                </a:schemeClr>
              </a:solidFill>
              <a:latin typeface="Cambria" pitchFamily="18" charset="0"/>
            </a:endParaRPr>
          </a:p>
          <a:p>
            <a:pPr>
              <a:spcBef>
                <a:spcPts val="0"/>
              </a:spcBef>
              <a:buClr>
                <a:schemeClr val="tx1"/>
              </a:buClr>
            </a:pPr>
            <a:r>
              <a:rPr lang="en-GB" sz="2000" dirty="0">
                <a:solidFill>
                  <a:schemeClr val="tx1">
                    <a:lumMod val="75000"/>
                    <a:lumOff val="25000"/>
                  </a:schemeClr>
                </a:solidFill>
                <a:latin typeface="Cambria" pitchFamily="18" charset="0"/>
              </a:rPr>
              <a:t>Research</a:t>
            </a:r>
          </a:p>
          <a:p>
            <a:pPr>
              <a:spcBef>
                <a:spcPts val="0"/>
              </a:spcBef>
              <a:buClr>
                <a:schemeClr val="tx1"/>
              </a:buClr>
            </a:pPr>
            <a:endParaRPr lang="en-US" sz="600" cap="all" dirty="0">
              <a:solidFill>
                <a:schemeClr val="tx1">
                  <a:lumMod val="75000"/>
                  <a:lumOff val="25000"/>
                </a:schemeClr>
              </a:solidFill>
              <a:latin typeface="Cambria" pitchFamily="18" charset="0"/>
            </a:endParaRPr>
          </a:p>
          <a:p>
            <a:pPr>
              <a:spcBef>
                <a:spcPts val="0"/>
              </a:spcBef>
              <a:buClr>
                <a:schemeClr val="tx1"/>
              </a:buClr>
            </a:pPr>
            <a:r>
              <a:rPr lang="en-GB" sz="2000" dirty="0">
                <a:solidFill>
                  <a:schemeClr val="tx1">
                    <a:lumMod val="75000"/>
                    <a:lumOff val="25000"/>
                  </a:schemeClr>
                </a:solidFill>
                <a:latin typeface="Cambria" pitchFamily="18" charset="0"/>
              </a:rPr>
              <a:t>Cooperation with industry</a:t>
            </a:r>
          </a:p>
        </p:txBody>
      </p:sp>
    </p:spTree>
    <p:extLst>
      <p:ext uri="{BB962C8B-B14F-4D97-AF65-F5344CB8AC3E}">
        <p14:creationId xmlns:p14="http://schemas.microsoft.com/office/powerpoint/2010/main" val="75962720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3284" y="1484784"/>
            <a:ext cx="4330824" cy="1152128"/>
          </a:xfrm>
        </p:spPr>
        <p:txBody>
          <a:bodyPr>
            <a:normAutofit/>
          </a:bodyPr>
          <a:lstStyle/>
          <a:p>
            <a:pPr marL="0" indent="0">
              <a:spcBef>
                <a:spcPts val="0"/>
              </a:spcBef>
              <a:buClr>
                <a:schemeClr val="tx1"/>
              </a:buClr>
              <a:buNone/>
            </a:pPr>
            <a:r>
              <a:rPr lang="en-GB" sz="2000" b="1" dirty="0">
                <a:solidFill>
                  <a:schemeClr val="tx1">
                    <a:lumMod val="75000"/>
                    <a:lumOff val="25000"/>
                  </a:schemeClr>
                </a:solidFill>
                <a:latin typeface="Cambria" pitchFamily="18" charset="0"/>
              </a:rPr>
              <a:t>Three levels of academic studies:</a:t>
            </a:r>
          </a:p>
          <a:p>
            <a:pPr marL="0" indent="0">
              <a:spcBef>
                <a:spcPts val="0"/>
              </a:spcBef>
              <a:buClr>
                <a:schemeClr val="tx1"/>
              </a:buClr>
              <a:buNone/>
            </a:pPr>
            <a:endParaRPr lang="en-GB" dirty="0">
              <a:latin typeface="Cambria" pitchFamily="18" charset="0"/>
            </a:endParaRPr>
          </a:p>
          <a:p>
            <a:pPr>
              <a:spcBef>
                <a:spcPts val="0"/>
              </a:spcBef>
              <a:buClr>
                <a:schemeClr val="tx1"/>
              </a:buClr>
            </a:pPr>
            <a:r>
              <a:rPr lang="en-GB" sz="2000" dirty="0">
                <a:solidFill>
                  <a:schemeClr val="accent1">
                    <a:lumMod val="75000"/>
                  </a:schemeClr>
                </a:solidFill>
                <a:latin typeface="Cambria" pitchFamily="18" charset="0"/>
              </a:rPr>
              <a:t>Undergraduate academic studies</a:t>
            </a:r>
          </a:p>
          <a:p>
            <a:pPr marL="0" indent="0">
              <a:spcBef>
                <a:spcPts val="0"/>
              </a:spcBef>
              <a:buClr>
                <a:schemeClr val="tx1"/>
              </a:buClr>
              <a:buNone/>
            </a:pPr>
            <a:endParaRPr lang="en-US" dirty="0">
              <a:latin typeface="Cambria" pitchFamily="18" charset="0"/>
            </a:endParaRPr>
          </a:p>
        </p:txBody>
      </p:sp>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55549" y="908720"/>
            <a:ext cx="1512081" cy="461665"/>
          </a:xfrm>
          <a:prstGeom prst="rect">
            <a:avLst/>
          </a:prstGeom>
          <a:ln>
            <a:solidFill>
              <a:schemeClr val="tx1">
                <a:lumMod val="50000"/>
                <a:lumOff val="50000"/>
              </a:schemeClr>
            </a:solidFill>
          </a:ln>
        </p:spPr>
        <p:txBody>
          <a:bodyPr wrap="none">
            <a:spAutoFit/>
          </a:bodyPr>
          <a:lstStyle/>
          <a:p>
            <a:r>
              <a:rPr lang="en-US" sz="2400" dirty="0">
                <a:latin typeface="Cambria" pitchFamily="18" charset="0"/>
              </a:rPr>
              <a:t>Education</a:t>
            </a:r>
            <a:endParaRPr lang="en-GB" sz="2400" dirty="0">
              <a:latin typeface="Cambria" pitchFamily="18" charset="0"/>
            </a:endParaRPr>
          </a:p>
        </p:txBody>
      </p:sp>
      <p:sp>
        <p:nvSpPr>
          <p:cNvPr id="9" name="Right Arrow 8"/>
          <p:cNvSpPr/>
          <p:nvPr/>
        </p:nvSpPr>
        <p:spPr>
          <a:xfrm>
            <a:off x="4644008" y="2050432"/>
            <a:ext cx="792088" cy="360040"/>
          </a:xfrm>
          <a:prstGeom prst="rightArrow">
            <a:avLst/>
          </a:prstGeom>
          <a:solidFill>
            <a:schemeClr val="accent1">
              <a:lumMod val="60000"/>
              <a:lumOff val="40000"/>
            </a:schemeClr>
          </a:solidFill>
          <a:ln>
            <a:solidFill>
              <a:schemeClr val="accent1">
                <a:lumMod val="50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en-GB" dirty="0">
              <a:solidFill>
                <a:schemeClr val="accent1">
                  <a:lumMod val="75000"/>
                </a:schemeClr>
              </a:solidFill>
              <a:latin typeface="Cambria" pitchFamily="18" charset="0"/>
            </a:endParaRPr>
          </a:p>
        </p:txBody>
      </p:sp>
      <p:sp>
        <p:nvSpPr>
          <p:cNvPr id="11" name="Right Arrow 10"/>
          <p:cNvSpPr/>
          <p:nvPr/>
        </p:nvSpPr>
        <p:spPr>
          <a:xfrm>
            <a:off x="4644008" y="3475645"/>
            <a:ext cx="792088" cy="360040"/>
          </a:xfrm>
          <a:prstGeom prst="rightArrow">
            <a:avLst/>
          </a:prstGeom>
          <a:solidFill>
            <a:srgbClr val="F6710E"/>
          </a:solidFill>
          <a:ln>
            <a:solidFill>
              <a:schemeClr val="accent5">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en-GB" dirty="0">
              <a:latin typeface="Cambria" pitchFamily="18" charset="0"/>
            </a:endParaRPr>
          </a:p>
        </p:txBody>
      </p:sp>
      <p:sp>
        <p:nvSpPr>
          <p:cNvPr id="10" name="Rectangle 9"/>
          <p:cNvSpPr/>
          <p:nvPr/>
        </p:nvSpPr>
        <p:spPr>
          <a:xfrm>
            <a:off x="5698539" y="2020466"/>
            <a:ext cx="1957011" cy="646331"/>
          </a:xfrm>
          <a:prstGeom prst="rect">
            <a:avLst/>
          </a:prstGeom>
        </p:spPr>
        <p:txBody>
          <a:bodyPr wrap="none">
            <a:spAutoFit/>
          </a:bodyPr>
          <a:lstStyle/>
          <a:p>
            <a:r>
              <a:rPr lang="en-GB" b="1" cap="all" dirty="0">
                <a:solidFill>
                  <a:schemeClr val="accent1">
                    <a:lumMod val="75000"/>
                  </a:schemeClr>
                </a:solidFill>
                <a:latin typeface="Cambria" pitchFamily="18" charset="0"/>
              </a:rPr>
              <a:t>240 ECTS </a:t>
            </a:r>
            <a:r>
              <a:rPr lang="en-GB" b="1" dirty="0">
                <a:solidFill>
                  <a:schemeClr val="accent1">
                    <a:lumMod val="75000"/>
                  </a:schemeClr>
                </a:solidFill>
                <a:latin typeface="Cambria" pitchFamily="18" charset="0"/>
              </a:rPr>
              <a:t>credits</a:t>
            </a:r>
            <a:endParaRPr lang="sr-Latn-RS" b="1" dirty="0">
              <a:solidFill>
                <a:schemeClr val="accent1">
                  <a:lumMod val="75000"/>
                </a:schemeClr>
              </a:solidFill>
              <a:latin typeface="Cambria" pitchFamily="18" charset="0"/>
            </a:endParaRPr>
          </a:p>
          <a:p>
            <a:r>
              <a:rPr lang="sr-Latn-RS" b="1" dirty="0">
                <a:solidFill>
                  <a:schemeClr val="accent1">
                    <a:lumMod val="75000"/>
                  </a:schemeClr>
                </a:solidFill>
                <a:latin typeface="Cambria" pitchFamily="18" charset="0"/>
              </a:rPr>
              <a:t>       (3+1 years) </a:t>
            </a:r>
            <a:endParaRPr lang="en-GB" b="1" dirty="0">
              <a:solidFill>
                <a:schemeClr val="accent1">
                  <a:lumMod val="75000"/>
                </a:schemeClr>
              </a:solidFill>
              <a:latin typeface="Cambria" pitchFamily="18" charset="0"/>
            </a:endParaRPr>
          </a:p>
        </p:txBody>
      </p:sp>
      <p:sp>
        <p:nvSpPr>
          <p:cNvPr id="15" name="Rectangle 14"/>
          <p:cNvSpPr/>
          <p:nvPr/>
        </p:nvSpPr>
        <p:spPr>
          <a:xfrm>
            <a:off x="5855349" y="5301208"/>
            <a:ext cx="1957011" cy="646331"/>
          </a:xfrm>
          <a:prstGeom prst="rect">
            <a:avLst/>
          </a:prstGeom>
        </p:spPr>
        <p:txBody>
          <a:bodyPr wrap="none">
            <a:spAutoFit/>
          </a:bodyPr>
          <a:lstStyle/>
          <a:p>
            <a:r>
              <a:rPr lang="en-US" b="1" cap="all" dirty="0">
                <a:solidFill>
                  <a:schemeClr val="tx1">
                    <a:lumMod val="65000"/>
                    <a:lumOff val="35000"/>
                  </a:schemeClr>
                </a:solidFill>
                <a:latin typeface="Cambria" pitchFamily="18" charset="0"/>
              </a:rPr>
              <a:t>180 ECTS </a:t>
            </a:r>
            <a:r>
              <a:rPr lang="en-GB" b="1" dirty="0">
                <a:solidFill>
                  <a:schemeClr val="tx1">
                    <a:lumMod val="65000"/>
                    <a:lumOff val="35000"/>
                  </a:schemeClr>
                </a:solidFill>
                <a:latin typeface="Cambria" pitchFamily="18" charset="0"/>
              </a:rPr>
              <a:t>credits</a:t>
            </a:r>
            <a:endParaRPr lang="sr-Latn-RS" b="1" dirty="0">
              <a:solidFill>
                <a:schemeClr val="tx1">
                  <a:lumMod val="65000"/>
                  <a:lumOff val="35000"/>
                </a:schemeClr>
              </a:solidFill>
              <a:latin typeface="Cambria" pitchFamily="18" charset="0"/>
            </a:endParaRPr>
          </a:p>
          <a:p>
            <a:pPr algn="ctr"/>
            <a:r>
              <a:rPr lang="sr-Latn-RS" b="1" dirty="0">
                <a:solidFill>
                  <a:schemeClr val="tx1">
                    <a:lumMod val="65000"/>
                    <a:lumOff val="35000"/>
                  </a:schemeClr>
                </a:solidFill>
                <a:latin typeface="Cambria" pitchFamily="18" charset="0"/>
              </a:rPr>
              <a:t>(3 years)</a:t>
            </a:r>
            <a:endParaRPr lang="en-GB" b="1" dirty="0">
              <a:solidFill>
                <a:schemeClr val="tx1">
                  <a:lumMod val="65000"/>
                  <a:lumOff val="35000"/>
                </a:schemeClr>
              </a:solidFill>
              <a:latin typeface="Cambria" pitchFamily="18" charset="0"/>
            </a:endParaRPr>
          </a:p>
        </p:txBody>
      </p:sp>
      <p:sp>
        <p:nvSpPr>
          <p:cNvPr id="1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
        <p:nvSpPr>
          <p:cNvPr id="23" name="Content Placeholder 1"/>
          <p:cNvSpPr txBox="1">
            <a:spLocks/>
          </p:cNvSpPr>
          <p:nvPr/>
        </p:nvSpPr>
        <p:spPr>
          <a:xfrm>
            <a:off x="242004" y="3140968"/>
            <a:ext cx="4330824" cy="1008112"/>
          </a:xfrm>
          <a:prstGeom prst="rect">
            <a:avLst/>
          </a:prstGeom>
        </p:spPr>
        <p:txBody>
          <a:bodyPr vert="horz" lIns="91440" tIns="45720" rIns="91440" bIns="45720" rtlCol="0" anchor="ctr">
            <a:normAutofit/>
          </a:bodyPr>
          <a:lst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a:lstStyle>
          <a:p>
            <a:pPr marL="0" indent="0">
              <a:spcBef>
                <a:spcPts val="0"/>
              </a:spcBef>
              <a:buClr>
                <a:schemeClr val="tx1"/>
              </a:buClr>
              <a:buFont typeface="Wingdings" pitchFamily="2" charset="2"/>
              <a:buNone/>
            </a:pPr>
            <a:endParaRPr lang="en-GB" dirty="0">
              <a:solidFill>
                <a:srgbClr val="F6710E"/>
              </a:solidFill>
              <a:latin typeface="Cambria" pitchFamily="18" charset="0"/>
            </a:endParaRPr>
          </a:p>
          <a:p>
            <a:pPr>
              <a:spcBef>
                <a:spcPts val="0"/>
              </a:spcBef>
              <a:buClr>
                <a:schemeClr val="tx1"/>
              </a:buClr>
            </a:pPr>
            <a:r>
              <a:rPr lang="en-GB" sz="2000" dirty="0">
                <a:solidFill>
                  <a:srgbClr val="F6710E"/>
                </a:solidFill>
                <a:latin typeface="Cambria" pitchFamily="18" charset="0"/>
              </a:rPr>
              <a:t>Master academic studies</a:t>
            </a:r>
          </a:p>
          <a:p>
            <a:pPr>
              <a:spcBef>
                <a:spcPts val="0"/>
              </a:spcBef>
              <a:buClr>
                <a:schemeClr val="tx1"/>
              </a:buClr>
            </a:pPr>
            <a:endParaRPr lang="en-US" dirty="0">
              <a:solidFill>
                <a:srgbClr val="F6710E"/>
              </a:solidFill>
              <a:latin typeface="Cambria" pitchFamily="18" charset="0"/>
            </a:endParaRPr>
          </a:p>
        </p:txBody>
      </p:sp>
      <p:sp>
        <p:nvSpPr>
          <p:cNvPr id="28" name="Content Placeholder 1"/>
          <p:cNvSpPr txBox="1">
            <a:spLocks/>
          </p:cNvSpPr>
          <p:nvPr/>
        </p:nvSpPr>
        <p:spPr>
          <a:xfrm>
            <a:off x="231735" y="5085184"/>
            <a:ext cx="4330824" cy="748176"/>
          </a:xfrm>
          <a:prstGeom prst="rect">
            <a:avLst/>
          </a:prstGeom>
        </p:spPr>
        <p:txBody>
          <a:bodyPr vert="horz" lIns="91440" tIns="45720" rIns="91440" bIns="45720" rtlCol="0" anchor="ctr">
            <a:normAutofit/>
          </a:bodyPr>
          <a:lst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a:lstStyle>
          <a:p>
            <a:pPr>
              <a:spcBef>
                <a:spcPts val="0"/>
              </a:spcBef>
              <a:buClr>
                <a:schemeClr val="tx1"/>
              </a:buClr>
            </a:pPr>
            <a:r>
              <a:rPr lang="en-GB" sz="2000" dirty="0">
                <a:solidFill>
                  <a:schemeClr val="tx1">
                    <a:lumMod val="65000"/>
                    <a:lumOff val="35000"/>
                  </a:schemeClr>
                </a:solidFill>
                <a:latin typeface="Cambria" pitchFamily="18" charset="0"/>
              </a:rPr>
              <a:t>Doctoral academic studies</a:t>
            </a:r>
          </a:p>
        </p:txBody>
      </p:sp>
      <p:sp>
        <p:nvSpPr>
          <p:cNvPr id="29" name="Rectangle 28"/>
          <p:cNvSpPr/>
          <p:nvPr/>
        </p:nvSpPr>
        <p:spPr>
          <a:xfrm>
            <a:off x="5783342" y="3359823"/>
            <a:ext cx="1820755" cy="646331"/>
          </a:xfrm>
          <a:prstGeom prst="rect">
            <a:avLst/>
          </a:prstGeom>
        </p:spPr>
        <p:txBody>
          <a:bodyPr wrap="none">
            <a:spAutoFit/>
          </a:bodyPr>
          <a:lstStyle/>
          <a:p>
            <a:r>
              <a:rPr lang="sr-Latn-RS" b="1" cap="all" dirty="0">
                <a:solidFill>
                  <a:srgbClr val="F6710E"/>
                </a:solidFill>
                <a:latin typeface="Cambria" pitchFamily="18" charset="0"/>
              </a:rPr>
              <a:t>6</a:t>
            </a:r>
            <a:r>
              <a:rPr lang="en-GB" b="1" cap="all" dirty="0">
                <a:solidFill>
                  <a:srgbClr val="F6710E"/>
                </a:solidFill>
                <a:latin typeface="Cambria" pitchFamily="18" charset="0"/>
              </a:rPr>
              <a:t>0 ECTS </a:t>
            </a:r>
            <a:r>
              <a:rPr lang="en-GB" b="1" dirty="0">
                <a:solidFill>
                  <a:srgbClr val="F6710E"/>
                </a:solidFill>
                <a:latin typeface="Cambria" pitchFamily="18" charset="0"/>
              </a:rPr>
              <a:t>credits</a:t>
            </a:r>
            <a:endParaRPr lang="sr-Latn-RS" b="1" dirty="0">
              <a:solidFill>
                <a:srgbClr val="F6710E"/>
              </a:solidFill>
              <a:latin typeface="Cambria" pitchFamily="18" charset="0"/>
            </a:endParaRPr>
          </a:p>
          <a:p>
            <a:r>
              <a:rPr lang="sr-Latn-RS" b="1" dirty="0">
                <a:solidFill>
                  <a:srgbClr val="F6710E"/>
                </a:solidFill>
                <a:latin typeface="Cambria" pitchFamily="18" charset="0"/>
              </a:rPr>
              <a:t>       (1 years) </a:t>
            </a:r>
            <a:endParaRPr lang="en-GB" b="1" dirty="0">
              <a:solidFill>
                <a:srgbClr val="F6710E"/>
              </a:solidFill>
              <a:latin typeface="Cambria" pitchFamily="18" charset="0"/>
            </a:endParaRPr>
          </a:p>
        </p:txBody>
      </p:sp>
      <p:sp>
        <p:nvSpPr>
          <p:cNvPr id="34" name="Right Arrow 33"/>
          <p:cNvSpPr/>
          <p:nvPr/>
        </p:nvSpPr>
        <p:spPr>
          <a:xfrm>
            <a:off x="4644008" y="5310500"/>
            <a:ext cx="792088" cy="360040"/>
          </a:xfrm>
          <a:prstGeom prst="rightArrow">
            <a:avLst/>
          </a:prstGeom>
          <a:solidFill>
            <a:schemeClr val="tx1">
              <a:lumMod val="50000"/>
              <a:lumOff val="50000"/>
            </a:schemeClr>
          </a:solidFill>
          <a:ln>
            <a:solidFill>
              <a:schemeClr val="tx1">
                <a:lumMod val="75000"/>
                <a:lumOff val="2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en-GB" dirty="0">
              <a:latin typeface="Cambria" pitchFamily="18" charset="0"/>
            </a:endParaRPr>
          </a:p>
        </p:txBody>
      </p:sp>
    </p:spTree>
    <p:extLst>
      <p:ext uri="{BB962C8B-B14F-4D97-AF65-F5344CB8AC3E}">
        <p14:creationId xmlns:p14="http://schemas.microsoft.com/office/powerpoint/2010/main" val="42805754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9" grpId="0" animBg="1"/>
      <p:bldP spid="11" grpId="0" animBg="1"/>
      <p:bldP spid="10" grpId="0"/>
      <p:bldP spid="15" grpId="0"/>
      <p:bldP spid="23" grpId="0"/>
      <p:bldP spid="28" grpId="0"/>
      <p:bldP spid="29" grpId="0"/>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6129" y="1398886"/>
            <a:ext cx="8291264" cy="5184576"/>
          </a:xfrm>
        </p:spPr>
        <p:txBody>
          <a:bodyPr>
            <a:normAutofit/>
          </a:bodyPr>
          <a:lstStyle/>
          <a:p>
            <a:pPr marL="0" indent="0">
              <a:spcBef>
                <a:spcPts val="0"/>
              </a:spcBef>
              <a:buClr>
                <a:schemeClr val="tx1"/>
              </a:buClr>
              <a:buNone/>
            </a:pPr>
            <a:r>
              <a:rPr lang="en-GB" b="1" dirty="0">
                <a:latin typeface="Cambria" pitchFamily="18" charset="0"/>
              </a:rPr>
              <a:t>Fields of research </a:t>
            </a:r>
          </a:p>
          <a:p>
            <a:pPr marL="0" indent="0">
              <a:spcBef>
                <a:spcPts val="0"/>
              </a:spcBef>
              <a:buClr>
                <a:schemeClr val="tx1"/>
              </a:buClr>
              <a:buNone/>
            </a:pPr>
            <a:endParaRPr lang="en-GB" sz="1100" cap="all" dirty="0">
              <a:latin typeface="Cambria" pitchFamily="18" charset="0"/>
            </a:endParaRPr>
          </a:p>
          <a:p>
            <a:pPr marL="531813" indent="-258763">
              <a:spcBef>
                <a:spcPts val="0"/>
              </a:spcBef>
              <a:buClr>
                <a:schemeClr val="tx1"/>
              </a:buClr>
            </a:pPr>
            <a:r>
              <a:rPr lang="en-GB" sz="2000" dirty="0">
                <a:latin typeface="Cambria" pitchFamily="18" charset="0"/>
              </a:rPr>
              <a:t>Materials in building and concrete technology</a:t>
            </a:r>
          </a:p>
          <a:p>
            <a:pPr marL="531813" indent="-258763">
              <a:spcBef>
                <a:spcPts val="0"/>
              </a:spcBef>
              <a:buClr>
                <a:schemeClr val="tx1"/>
              </a:buClr>
            </a:pPr>
            <a:endParaRPr lang="en-GB" sz="600" cap="all" dirty="0">
              <a:latin typeface="Cambria" pitchFamily="18" charset="0"/>
            </a:endParaRPr>
          </a:p>
          <a:p>
            <a:pPr marL="531813" indent="-258763">
              <a:spcBef>
                <a:spcPts val="0"/>
              </a:spcBef>
              <a:buClr>
                <a:schemeClr val="tx1"/>
              </a:buClr>
            </a:pPr>
            <a:r>
              <a:rPr lang="en-GB" sz="2000" dirty="0">
                <a:latin typeface="Cambria" pitchFamily="18" charset="0"/>
              </a:rPr>
              <a:t>Structural theory</a:t>
            </a:r>
          </a:p>
          <a:p>
            <a:pPr marL="531813" indent="-258763">
              <a:spcBef>
                <a:spcPts val="0"/>
              </a:spcBef>
              <a:buClr>
                <a:schemeClr val="tx1"/>
              </a:buClr>
            </a:pPr>
            <a:endParaRPr lang="en-GB" sz="600" cap="all" dirty="0">
              <a:latin typeface="Cambria" pitchFamily="18" charset="0"/>
            </a:endParaRPr>
          </a:p>
          <a:p>
            <a:pPr marL="531813" indent="-258763">
              <a:spcBef>
                <a:spcPts val="0"/>
              </a:spcBef>
              <a:buClr>
                <a:schemeClr val="tx1"/>
              </a:buClr>
            </a:pPr>
            <a:r>
              <a:rPr lang="en-GB" sz="2000" dirty="0">
                <a:latin typeface="Cambria" pitchFamily="18" charset="0"/>
              </a:rPr>
              <a:t>Structures in construction</a:t>
            </a:r>
          </a:p>
          <a:p>
            <a:pPr marL="531813" indent="-258763">
              <a:spcBef>
                <a:spcPts val="0"/>
              </a:spcBef>
              <a:buClr>
                <a:schemeClr val="tx1"/>
              </a:buClr>
            </a:pPr>
            <a:endParaRPr lang="en-GB" sz="600" cap="all" dirty="0">
              <a:latin typeface="Cambria" pitchFamily="18" charset="0"/>
            </a:endParaRPr>
          </a:p>
          <a:p>
            <a:pPr marL="531813" indent="-258763">
              <a:spcBef>
                <a:spcPts val="0"/>
              </a:spcBef>
              <a:buClr>
                <a:schemeClr val="tx1"/>
              </a:buClr>
            </a:pPr>
            <a:r>
              <a:rPr lang="en-GB" sz="2000" dirty="0">
                <a:latin typeface="Cambria" pitchFamily="18" charset="0"/>
              </a:rPr>
              <a:t>Structure assessment and repair</a:t>
            </a:r>
          </a:p>
          <a:p>
            <a:pPr marL="531813" indent="-258763">
              <a:spcBef>
                <a:spcPts val="0"/>
              </a:spcBef>
              <a:buClr>
                <a:schemeClr val="tx1"/>
              </a:buClr>
            </a:pPr>
            <a:endParaRPr lang="en-GB" sz="600" cap="all" dirty="0">
              <a:latin typeface="Cambria" pitchFamily="18" charset="0"/>
            </a:endParaRPr>
          </a:p>
          <a:p>
            <a:pPr marL="531813" indent="-258763">
              <a:spcBef>
                <a:spcPts val="0"/>
              </a:spcBef>
              <a:buClr>
                <a:schemeClr val="tx1"/>
              </a:buClr>
            </a:pPr>
            <a:r>
              <a:rPr lang="en-GB" sz="2000" dirty="0">
                <a:latin typeface="Cambria" pitchFamily="18" charset="0"/>
              </a:rPr>
              <a:t>Building organization and technology</a:t>
            </a:r>
          </a:p>
          <a:p>
            <a:pPr marL="531813" indent="-258763">
              <a:spcBef>
                <a:spcPts val="0"/>
              </a:spcBef>
              <a:buClr>
                <a:schemeClr val="tx1"/>
              </a:buClr>
            </a:pPr>
            <a:endParaRPr lang="en-GB" sz="700" dirty="0">
              <a:latin typeface="Cambria" pitchFamily="18" charset="0"/>
            </a:endParaRPr>
          </a:p>
          <a:p>
            <a:pPr marL="531813" indent="-258763">
              <a:spcBef>
                <a:spcPts val="0"/>
              </a:spcBef>
              <a:buClr>
                <a:schemeClr val="tx1"/>
              </a:buClr>
            </a:pPr>
            <a:r>
              <a:rPr lang="en-GB" sz="2000" dirty="0">
                <a:latin typeface="Cambria" pitchFamily="18" charset="0"/>
              </a:rPr>
              <a:t>Construction management</a:t>
            </a:r>
          </a:p>
          <a:p>
            <a:pPr marL="531813" indent="-258763">
              <a:spcBef>
                <a:spcPts val="0"/>
              </a:spcBef>
              <a:buClr>
                <a:schemeClr val="tx1"/>
              </a:buClr>
            </a:pPr>
            <a:endParaRPr lang="en-GB" sz="600" dirty="0">
              <a:latin typeface="Cambria" pitchFamily="18" charset="0"/>
            </a:endParaRPr>
          </a:p>
          <a:p>
            <a:pPr marL="531813" indent="-258763">
              <a:spcBef>
                <a:spcPts val="0"/>
              </a:spcBef>
              <a:buClr>
                <a:schemeClr val="tx1"/>
              </a:buClr>
            </a:pPr>
            <a:r>
              <a:rPr lang="en-GB" sz="2000" dirty="0" err="1">
                <a:latin typeface="Cambria" pitchFamily="18" charset="0"/>
              </a:rPr>
              <a:t>Hydrotechnics</a:t>
            </a:r>
            <a:endParaRPr lang="en-GB" sz="2000" dirty="0">
              <a:latin typeface="Cambria" pitchFamily="18" charset="0"/>
            </a:endParaRPr>
          </a:p>
          <a:p>
            <a:pPr marL="531813" indent="-258763">
              <a:spcBef>
                <a:spcPts val="0"/>
              </a:spcBef>
              <a:buClr>
                <a:schemeClr val="tx1"/>
              </a:buClr>
            </a:pPr>
            <a:endParaRPr lang="en-GB" sz="600" dirty="0">
              <a:latin typeface="Cambria" pitchFamily="18" charset="0"/>
            </a:endParaRPr>
          </a:p>
          <a:p>
            <a:pPr marL="531813" indent="-258763">
              <a:spcBef>
                <a:spcPts val="0"/>
              </a:spcBef>
              <a:buClr>
                <a:schemeClr val="tx1"/>
              </a:buClr>
            </a:pPr>
            <a:r>
              <a:rPr lang="en-GB" sz="2000" dirty="0" err="1">
                <a:latin typeface="Cambria" pitchFamily="18" charset="0"/>
              </a:rPr>
              <a:t>Geotechnics</a:t>
            </a:r>
            <a:endParaRPr lang="en-GB" sz="2000" dirty="0">
              <a:latin typeface="Cambria" pitchFamily="18" charset="0"/>
            </a:endParaRPr>
          </a:p>
          <a:p>
            <a:pPr marL="531813" indent="-258763">
              <a:spcBef>
                <a:spcPts val="0"/>
              </a:spcBef>
              <a:buClr>
                <a:schemeClr val="tx1"/>
              </a:buClr>
            </a:pPr>
            <a:endParaRPr lang="en-GB" sz="600" dirty="0">
              <a:latin typeface="Cambria" pitchFamily="18" charset="0"/>
            </a:endParaRPr>
          </a:p>
          <a:p>
            <a:pPr marL="531813" indent="-258763">
              <a:spcBef>
                <a:spcPts val="0"/>
              </a:spcBef>
              <a:buClr>
                <a:schemeClr val="tx1"/>
              </a:buClr>
            </a:pPr>
            <a:r>
              <a:rPr lang="en-GB" sz="2000" dirty="0">
                <a:latin typeface="Cambria" pitchFamily="18" charset="0"/>
              </a:rPr>
              <a:t>Geodesy</a:t>
            </a:r>
          </a:p>
          <a:p>
            <a:pPr marL="531813" indent="-258763">
              <a:spcBef>
                <a:spcPts val="0"/>
              </a:spcBef>
              <a:buClr>
                <a:schemeClr val="tx1"/>
              </a:buClr>
            </a:pPr>
            <a:endParaRPr lang="en-GB" sz="600" dirty="0">
              <a:latin typeface="Cambria" pitchFamily="18" charset="0"/>
            </a:endParaRPr>
          </a:p>
          <a:p>
            <a:pPr marL="531813" indent="-258763">
              <a:spcBef>
                <a:spcPts val="0"/>
              </a:spcBef>
              <a:buClr>
                <a:schemeClr val="tx1"/>
              </a:buClr>
            </a:pPr>
            <a:r>
              <a:rPr lang="en-GB" sz="2000" dirty="0">
                <a:latin typeface="Cambria" pitchFamily="18" charset="0"/>
              </a:rPr>
              <a:t>Road networks</a:t>
            </a:r>
          </a:p>
        </p:txBody>
      </p:sp>
      <p:pic>
        <p:nvPicPr>
          <p:cNvPr id="6" name="Picture 2" descr="Bildergebnis für ftn 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63" y="143994"/>
            <a:ext cx="687984" cy="6879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ildergebnis für uns novi s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4327" y="211178"/>
            <a:ext cx="557998" cy="553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9672" y="260648"/>
            <a:ext cx="700427" cy="409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411517" y="980728"/>
            <a:ext cx="1383264" cy="461665"/>
          </a:xfrm>
          <a:prstGeom prst="rect">
            <a:avLst/>
          </a:prstGeom>
          <a:ln>
            <a:solidFill>
              <a:schemeClr val="tx1">
                <a:lumMod val="50000"/>
                <a:lumOff val="50000"/>
              </a:schemeClr>
            </a:solidFill>
          </a:ln>
        </p:spPr>
        <p:txBody>
          <a:bodyPr wrap="none">
            <a:spAutoFit/>
          </a:bodyPr>
          <a:lstStyle/>
          <a:p>
            <a:r>
              <a:rPr lang="en-US" sz="2400" dirty="0">
                <a:latin typeface="Cambria" pitchFamily="18" charset="0"/>
              </a:rPr>
              <a:t>Research</a:t>
            </a:r>
            <a:endParaRPr lang="en-GB" sz="2400" dirty="0">
              <a:latin typeface="Cambria" pitchFamily="18" charset="0"/>
            </a:endParaRPr>
          </a:p>
        </p:txBody>
      </p:sp>
      <p:sp>
        <p:nvSpPr>
          <p:cNvPr id="9" name="Title 2"/>
          <p:cNvSpPr txBox="1">
            <a:spLocks/>
          </p:cNvSpPr>
          <p:nvPr/>
        </p:nvSpPr>
        <p:spPr>
          <a:xfrm>
            <a:off x="2320099" y="116632"/>
            <a:ext cx="6338101" cy="1008112"/>
          </a:xfrm>
          <a:prstGeom prst="rect">
            <a:avLst/>
          </a:prstGeom>
        </p:spPr>
        <p:txBody>
          <a:bodyPr vert="horz" lIns="91440" tIns="45720" rIns="91440" bIns="45720" rtlCol="0" anchor="ctr">
            <a:norm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en-US" sz="2400" dirty="0">
                <a:solidFill>
                  <a:schemeClr val="tx1">
                    <a:lumMod val="75000"/>
                    <a:lumOff val="25000"/>
                  </a:schemeClr>
                </a:solidFill>
                <a:latin typeface="Cambria" pitchFamily="18" charset="0"/>
              </a:rPr>
              <a:t>Department of Civil Engineering and Geodesy</a:t>
            </a:r>
            <a:br>
              <a:rPr lang="en-US" sz="2400" dirty="0">
                <a:solidFill>
                  <a:schemeClr val="tx1">
                    <a:lumMod val="75000"/>
                    <a:lumOff val="25000"/>
                  </a:schemeClr>
                </a:solidFill>
                <a:latin typeface="Cambria" pitchFamily="18" charset="0"/>
              </a:rPr>
            </a:br>
            <a:endParaRPr lang="en-GB" sz="2400" dirty="0">
              <a:solidFill>
                <a:schemeClr val="tx1">
                  <a:lumMod val="75000"/>
                  <a:lumOff val="25000"/>
                </a:schemeClr>
              </a:solidFill>
              <a:latin typeface="Cambria" pitchFamily="18" charset="0"/>
            </a:endParaRPr>
          </a:p>
        </p:txBody>
      </p:sp>
    </p:spTree>
    <p:extLst>
      <p:ext uri="{BB962C8B-B14F-4D97-AF65-F5344CB8AC3E}">
        <p14:creationId xmlns:p14="http://schemas.microsoft.com/office/powerpoint/2010/main" val="32059502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Composite">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Composite">
      <a:maj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100000"/>
                <a:shade val="80000"/>
                <a:satMod val="110000"/>
                <a:lumMod val="80000"/>
              </a:schemeClr>
            </a:gs>
            <a:gs pos="79000">
              <a:schemeClr val="phClr">
                <a:tint val="100000"/>
                <a:shade val="90000"/>
                <a:satMod val="105000"/>
                <a:lumMod val="100000"/>
              </a:schemeClr>
            </a:gs>
            <a:gs pos="100000">
              <a:schemeClr val="phClr">
                <a:tint val="95000"/>
                <a:shade val="100000"/>
                <a:satMod val="110000"/>
                <a:lumMod val="115000"/>
              </a:schemeClr>
            </a:gs>
          </a:gsLst>
          <a:lin ang="5400000" scaled="0"/>
        </a:gradFill>
        <a:gradFill rotWithShape="1">
          <a:gsLst>
            <a:gs pos="0">
              <a:schemeClr val="phClr">
                <a:tint val="90000"/>
                <a:shade val="100000"/>
                <a:satMod val="100000"/>
                <a:lumMod val="110000"/>
              </a:schemeClr>
            </a:gs>
            <a:gs pos="83000">
              <a:schemeClr val="phClr">
                <a:shade val="75000"/>
                <a:satMod val="200000"/>
              </a:schemeClr>
            </a:gs>
            <a:gs pos="100000">
              <a:schemeClr val="phClr">
                <a:shade val="90000"/>
                <a:satMod val="200000"/>
              </a:schemeClr>
            </a:gs>
          </a:gsLst>
          <a:path path="circle">
            <a:fillToRect l="75000" t="100000" b="3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1676</TotalTime>
  <Words>1534</Words>
  <Application>Microsoft Office PowerPoint</Application>
  <PresentationFormat>On-screen Show (4:3)</PresentationFormat>
  <Paragraphs>316</Paragraphs>
  <Slides>34</Slides>
  <Notes>34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Cambria</vt:lpstr>
      <vt:lpstr>Wingdings</vt:lpstr>
      <vt:lpstr>Composite</vt:lpstr>
      <vt:lpstr>University of Novi Sad Faculty of Technical Sciences</vt:lpstr>
      <vt:lpstr>Serbia</vt:lpstr>
      <vt:lpstr>University of Novi Sad</vt:lpstr>
      <vt:lpstr>PowerPoint Presentation</vt:lpstr>
      <vt:lpstr>Faculty of Technical Sciences </vt:lpstr>
      <vt:lpstr>Department of Civil Engineering and Geodesy </vt:lpstr>
      <vt:lpstr>Department of Civil Engineering and Geodesy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Novi Sad Faculty of Technical Sciences</dc:title>
  <dc:creator>Windows User</dc:creator>
  <cp:lastModifiedBy>Ivan Lukic</cp:lastModifiedBy>
  <cp:revision>114</cp:revision>
  <cp:lastPrinted>2018-02-21T08:16:16Z</cp:lastPrinted>
  <dcterms:created xsi:type="dcterms:W3CDTF">2018-02-18T09:09:33Z</dcterms:created>
  <dcterms:modified xsi:type="dcterms:W3CDTF">2020-10-17T22:00:48Z</dcterms:modified>
</cp:coreProperties>
</file>