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77" r:id="rId2"/>
    <p:sldId id="278" r:id="rId3"/>
    <p:sldId id="257" r:id="rId4"/>
    <p:sldId id="261" r:id="rId5"/>
    <p:sldId id="266" r:id="rId6"/>
    <p:sldId id="272" r:id="rId7"/>
    <p:sldId id="273" r:id="rId8"/>
    <p:sldId id="274" r:id="rId9"/>
    <p:sldId id="276" r:id="rId10"/>
    <p:sldId id="275" r:id="rId11"/>
    <p:sldId id="262" r:id="rId12"/>
    <p:sldId id="271" r:id="rId13"/>
    <p:sldId id="258" r:id="rId14"/>
    <p:sldId id="263" r:id="rId15"/>
    <p:sldId id="264" r:id="rId16"/>
    <p:sldId id="260" r:id="rId17"/>
    <p:sldId id="267" r:id="rId18"/>
    <p:sldId id="268" r:id="rId19"/>
    <p:sldId id="269" r:id="rId20"/>
    <p:sldId id="27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09"/>
    <p:restoredTop sz="94652"/>
  </p:normalViewPr>
  <p:slideViewPr>
    <p:cSldViewPr snapToGrid="0" snapToObjects="1">
      <p:cViewPr>
        <p:scale>
          <a:sx n="66" d="100"/>
          <a:sy n="66" d="100"/>
        </p:scale>
        <p:origin x="1493" y="4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77AE5-2C60-B94A-B887-AD8E39FEE57D}" type="datetimeFigureOut">
              <a:rPr lang="en-US" smtClean="0"/>
              <a:t>17.10.2020.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A83F70-4F4A-1C45-8AEC-9BD71FB4FB4E}" type="slidenum">
              <a:rPr lang="en-US" smtClean="0"/>
              <a:t>‹#›</a:t>
            </a:fld>
            <a:endParaRPr lang="en-US"/>
          </a:p>
        </p:txBody>
      </p:sp>
    </p:spTree>
    <p:extLst>
      <p:ext uri="{BB962C8B-B14F-4D97-AF65-F5344CB8AC3E}">
        <p14:creationId xmlns:p14="http://schemas.microsoft.com/office/powerpoint/2010/main" val="1165039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10"/>
          </p:nvPr>
        </p:nvSpPr>
        <p:spPr/>
        <p:txBody>
          <a:bodyPr/>
          <a:lstStyle/>
          <a:p>
            <a:fld id="{68E7A8DF-71F8-4A4D-851D-B2D302F8B9FD}" type="slidenum">
              <a:rPr lang="en-US" smtClean="0"/>
              <a:pPr/>
              <a:t>1</a:t>
            </a:fld>
            <a:endParaRPr lang="en-US"/>
          </a:p>
        </p:txBody>
      </p:sp>
    </p:spTree>
    <p:extLst>
      <p:ext uri="{BB962C8B-B14F-4D97-AF65-F5344CB8AC3E}">
        <p14:creationId xmlns:p14="http://schemas.microsoft.com/office/powerpoint/2010/main" val="2156484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ECC30-01C8-2846-A8FC-CBCCEE1B065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927A4E1-24AF-7F4D-938A-C4F026BD4E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009219-66EF-474D-9E4F-2C5B9CF6B334}"/>
              </a:ext>
            </a:extLst>
          </p:cNvPr>
          <p:cNvSpPr>
            <a:spLocks noGrp="1"/>
          </p:cNvSpPr>
          <p:nvPr>
            <p:ph type="dt" sz="half" idx="10"/>
          </p:nvPr>
        </p:nvSpPr>
        <p:spPr/>
        <p:txBody>
          <a:bodyPr/>
          <a:lstStyle/>
          <a:p>
            <a:fld id="{3E9A7CE6-331C-3B43-94FD-DE4D342F8045}" type="datetimeFigureOut">
              <a:rPr lang="en-US" smtClean="0"/>
              <a:t>17.10.2020.</a:t>
            </a:fld>
            <a:endParaRPr lang="en-US"/>
          </a:p>
        </p:txBody>
      </p:sp>
      <p:sp>
        <p:nvSpPr>
          <p:cNvPr id="5" name="Footer Placeholder 4">
            <a:extLst>
              <a:ext uri="{FF2B5EF4-FFF2-40B4-BE49-F238E27FC236}">
                <a16:creationId xmlns:a16="http://schemas.microsoft.com/office/drawing/2014/main" id="{60962B5C-7453-E247-A1DC-CF32D7577C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453124-8A4D-E743-8B0C-CB7F3ACCBA2B}"/>
              </a:ext>
            </a:extLst>
          </p:cNvPr>
          <p:cNvSpPr>
            <a:spLocks noGrp="1"/>
          </p:cNvSpPr>
          <p:nvPr>
            <p:ph type="sldNum" sz="quarter" idx="12"/>
          </p:nvPr>
        </p:nvSpPr>
        <p:spPr/>
        <p:txBody>
          <a:bodyPr/>
          <a:lstStyle/>
          <a:p>
            <a:fld id="{530F99A0-3670-E84A-A5A2-6859CC8C4B68}" type="slidenum">
              <a:rPr lang="en-US" smtClean="0"/>
              <a:t>‹#›</a:t>
            </a:fld>
            <a:endParaRPr lang="en-US"/>
          </a:p>
        </p:txBody>
      </p:sp>
    </p:spTree>
    <p:extLst>
      <p:ext uri="{BB962C8B-B14F-4D97-AF65-F5344CB8AC3E}">
        <p14:creationId xmlns:p14="http://schemas.microsoft.com/office/powerpoint/2010/main" val="113198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74D98-36EB-CA4D-A348-CD40AF759F2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3DC3B3D-AFDA-D14F-8029-8E767E89B92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64E02A-1C96-FE48-B242-BEF118B5F210}"/>
              </a:ext>
            </a:extLst>
          </p:cNvPr>
          <p:cNvSpPr>
            <a:spLocks noGrp="1"/>
          </p:cNvSpPr>
          <p:nvPr>
            <p:ph type="dt" sz="half" idx="10"/>
          </p:nvPr>
        </p:nvSpPr>
        <p:spPr/>
        <p:txBody>
          <a:bodyPr/>
          <a:lstStyle/>
          <a:p>
            <a:fld id="{3E9A7CE6-331C-3B43-94FD-DE4D342F8045}" type="datetimeFigureOut">
              <a:rPr lang="en-US" smtClean="0"/>
              <a:t>17.10.2020.</a:t>
            </a:fld>
            <a:endParaRPr lang="en-US"/>
          </a:p>
        </p:txBody>
      </p:sp>
      <p:sp>
        <p:nvSpPr>
          <p:cNvPr id="5" name="Footer Placeholder 4">
            <a:extLst>
              <a:ext uri="{FF2B5EF4-FFF2-40B4-BE49-F238E27FC236}">
                <a16:creationId xmlns:a16="http://schemas.microsoft.com/office/drawing/2014/main" id="{65BCC420-65E7-0A4E-AA0B-DFBB92B327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F46D4D-9413-8E40-AE64-775394BE0862}"/>
              </a:ext>
            </a:extLst>
          </p:cNvPr>
          <p:cNvSpPr>
            <a:spLocks noGrp="1"/>
          </p:cNvSpPr>
          <p:nvPr>
            <p:ph type="sldNum" sz="quarter" idx="12"/>
          </p:nvPr>
        </p:nvSpPr>
        <p:spPr/>
        <p:txBody>
          <a:bodyPr/>
          <a:lstStyle/>
          <a:p>
            <a:fld id="{530F99A0-3670-E84A-A5A2-6859CC8C4B68}" type="slidenum">
              <a:rPr lang="en-US" smtClean="0"/>
              <a:t>‹#›</a:t>
            </a:fld>
            <a:endParaRPr lang="en-US"/>
          </a:p>
        </p:txBody>
      </p:sp>
    </p:spTree>
    <p:extLst>
      <p:ext uri="{BB962C8B-B14F-4D97-AF65-F5344CB8AC3E}">
        <p14:creationId xmlns:p14="http://schemas.microsoft.com/office/powerpoint/2010/main" val="3664807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BC0AA8-BAB7-CE4B-8BA4-1FEC37AE3D0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458EBA7-60A9-1842-A206-FBE56B0E6C2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70895A-A6AE-9040-BC7F-22C7E8CB1326}"/>
              </a:ext>
            </a:extLst>
          </p:cNvPr>
          <p:cNvSpPr>
            <a:spLocks noGrp="1"/>
          </p:cNvSpPr>
          <p:nvPr>
            <p:ph type="dt" sz="half" idx="10"/>
          </p:nvPr>
        </p:nvSpPr>
        <p:spPr/>
        <p:txBody>
          <a:bodyPr/>
          <a:lstStyle/>
          <a:p>
            <a:fld id="{3E9A7CE6-331C-3B43-94FD-DE4D342F8045}" type="datetimeFigureOut">
              <a:rPr lang="en-US" smtClean="0"/>
              <a:t>17.10.2020.</a:t>
            </a:fld>
            <a:endParaRPr lang="en-US"/>
          </a:p>
        </p:txBody>
      </p:sp>
      <p:sp>
        <p:nvSpPr>
          <p:cNvPr id="5" name="Footer Placeholder 4">
            <a:extLst>
              <a:ext uri="{FF2B5EF4-FFF2-40B4-BE49-F238E27FC236}">
                <a16:creationId xmlns:a16="http://schemas.microsoft.com/office/drawing/2014/main" id="{BA30FC48-5463-9B4D-8551-7A1AF3DD01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EFE715-D932-534B-AFE4-7CB521184A5F}"/>
              </a:ext>
            </a:extLst>
          </p:cNvPr>
          <p:cNvSpPr>
            <a:spLocks noGrp="1"/>
          </p:cNvSpPr>
          <p:nvPr>
            <p:ph type="sldNum" sz="quarter" idx="12"/>
          </p:nvPr>
        </p:nvSpPr>
        <p:spPr/>
        <p:txBody>
          <a:bodyPr/>
          <a:lstStyle/>
          <a:p>
            <a:fld id="{530F99A0-3670-E84A-A5A2-6859CC8C4B68}" type="slidenum">
              <a:rPr lang="en-US" smtClean="0"/>
              <a:t>‹#›</a:t>
            </a:fld>
            <a:endParaRPr lang="en-US"/>
          </a:p>
        </p:txBody>
      </p:sp>
    </p:spTree>
    <p:extLst>
      <p:ext uri="{BB962C8B-B14F-4D97-AF65-F5344CB8AC3E}">
        <p14:creationId xmlns:p14="http://schemas.microsoft.com/office/powerpoint/2010/main" val="2436584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38010-2988-7C47-9CCD-5734357DC8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4990D1-69ED-6448-9C5B-589CC4EC731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596B95-484C-AC48-B3AF-CD2BD3D4F9EC}"/>
              </a:ext>
            </a:extLst>
          </p:cNvPr>
          <p:cNvSpPr>
            <a:spLocks noGrp="1"/>
          </p:cNvSpPr>
          <p:nvPr>
            <p:ph type="dt" sz="half" idx="10"/>
          </p:nvPr>
        </p:nvSpPr>
        <p:spPr/>
        <p:txBody>
          <a:bodyPr/>
          <a:lstStyle/>
          <a:p>
            <a:fld id="{3E9A7CE6-331C-3B43-94FD-DE4D342F8045}" type="datetimeFigureOut">
              <a:rPr lang="en-US" smtClean="0"/>
              <a:t>17.10.2020.</a:t>
            </a:fld>
            <a:endParaRPr lang="en-US"/>
          </a:p>
        </p:txBody>
      </p:sp>
      <p:sp>
        <p:nvSpPr>
          <p:cNvPr id="5" name="Footer Placeholder 4">
            <a:extLst>
              <a:ext uri="{FF2B5EF4-FFF2-40B4-BE49-F238E27FC236}">
                <a16:creationId xmlns:a16="http://schemas.microsoft.com/office/drawing/2014/main" id="{F6B356EF-B01F-5C4D-B402-66BAEECB73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067B6B-9796-D846-8221-A5524620236D}"/>
              </a:ext>
            </a:extLst>
          </p:cNvPr>
          <p:cNvSpPr>
            <a:spLocks noGrp="1"/>
          </p:cNvSpPr>
          <p:nvPr>
            <p:ph type="sldNum" sz="quarter" idx="12"/>
          </p:nvPr>
        </p:nvSpPr>
        <p:spPr/>
        <p:txBody>
          <a:bodyPr/>
          <a:lstStyle/>
          <a:p>
            <a:fld id="{530F99A0-3670-E84A-A5A2-6859CC8C4B68}" type="slidenum">
              <a:rPr lang="en-US" smtClean="0"/>
              <a:t>‹#›</a:t>
            </a:fld>
            <a:endParaRPr lang="en-US"/>
          </a:p>
        </p:txBody>
      </p:sp>
    </p:spTree>
    <p:extLst>
      <p:ext uri="{BB962C8B-B14F-4D97-AF65-F5344CB8AC3E}">
        <p14:creationId xmlns:p14="http://schemas.microsoft.com/office/powerpoint/2010/main" val="2114507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E6E2C-C506-BE4A-A4D6-6CE66256ED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F79E007-2AA3-3A4D-A217-817DA19247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65CA6EC-A013-B542-88E8-CDF72B7FD08D}"/>
              </a:ext>
            </a:extLst>
          </p:cNvPr>
          <p:cNvSpPr>
            <a:spLocks noGrp="1"/>
          </p:cNvSpPr>
          <p:nvPr>
            <p:ph type="dt" sz="half" idx="10"/>
          </p:nvPr>
        </p:nvSpPr>
        <p:spPr/>
        <p:txBody>
          <a:bodyPr/>
          <a:lstStyle/>
          <a:p>
            <a:fld id="{3E9A7CE6-331C-3B43-94FD-DE4D342F8045}" type="datetimeFigureOut">
              <a:rPr lang="en-US" smtClean="0"/>
              <a:t>17.10.2020.</a:t>
            </a:fld>
            <a:endParaRPr lang="en-US"/>
          </a:p>
        </p:txBody>
      </p:sp>
      <p:sp>
        <p:nvSpPr>
          <p:cNvPr id="5" name="Footer Placeholder 4">
            <a:extLst>
              <a:ext uri="{FF2B5EF4-FFF2-40B4-BE49-F238E27FC236}">
                <a16:creationId xmlns:a16="http://schemas.microsoft.com/office/drawing/2014/main" id="{74903954-EAAB-204C-B7B9-628604C047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54F5ED-F1C5-AC42-BF60-7408C137070C}"/>
              </a:ext>
            </a:extLst>
          </p:cNvPr>
          <p:cNvSpPr>
            <a:spLocks noGrp="1"/>
          </p:cNvSpPr>
          <p:nvPr>
            <p:ph type="sldNum" sz="quarter" idx="12"/>
          </p:nvPr>
        </p:nvSpPr>
        <p:spPr/>
        <p:txBody>
          <a:bodyPr/>
          <a:lstStyle/>
          <a:p>
            <a:fld id="{530F99A0-3670-E84A-A5A2-6859CC8C4B68}" type="slidenum">
              <a:rPr lang="en-US" smtClean="0"/>
              <a:t>‹#›</a:t>
            </a:fld>
            <a:endParaRPr lang="en-US"/>
          </a:p>
        </p:txBody>
      </p:sp>
    </p:spTree>
    <p:extLst>
      <p:ext uri="{BB962C8B-B14F-4D97-AF65-F5344CB8AC3E}">
        <p14:creationId xmlns:p14="http://schemas.microsoft.com/office/powerpoint/2010/main" val="226483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A9CDD-1A6C-3241-B187-83E2425118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5BE456-D8E5-D746-BB53-C17C7D8719E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D31B67-A4A5-B64D-8EF9-96EF757161B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EE1BCD-4505-7145-A494-2816A55F7E77}"/>
              </a:ext>
            </a:extLst>
          </p:cNvPr>
          <p:cNvSpPr>
            <a:spLocks noGrp="1"/>
          </p:cNvSpPr>
          <p:nvPr>
            <p:ph type="dt" sz="half" idx="10"/>
          </p:nvPr>
        </p:nvSpPr>
        <p:spPr/>
        <p:txBody>
          <a:bodyPr/>
          <a:lstStyle/>
          <a:p>
            <a:fld id="{3E9A7CE6-331C-3B43-94FD-DE4D342F8045}" type="datetimeFigureOut">
              <a:rPr lang="en-US" smtClean="0"/>
              <a:t>17.10.2020.</a:t>
            </a:fld>
            <a:endParaRPr lang="en-US"/>
          </a:p>
        </p:txBody>
      </p:sp>
      <p:sp>
        <p:nvSpPr>
          <p:cNvPr id="6" name="Footer Placeholder 5">
            <a:extLst>
              <a:ext uri="{FF2B5EF4-FFF2-40B4-BE49-F238E27FC236}">
                <a16:creationId xmlns:a16="http://schemas.microsoft.com/office/drawing/2014/main" id="{5518FE1B-369D-3E45-A1FC-F9FC0CF1C0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406F7C-9C4F-FE4E-AE81-3321186B569C}"/>
              </a:ext>
            </a:extLst>
          </p:cNvPr>
          <p:cNvSpPr>
            <a:spLocks noGrp="1"/>
          </p:cNvSpPr>
          <p:nvPr>
            <p:ph type="sldNum" sz="quarter" idx="12"/>
          </p:nvPr>
        </p:nvSpPr>
        <p:spPr/>
        <p:txBody>
          <a:bodyPr/>
          <a:lstStyle/>
          <a:p>
            <a:fld id="{530F99A0-3670-E84A-A5A2-6859CC8C4B68}" type="slidenum">
              <a:rPr lang="en-US" smtClean="0"/>
              <a:t>‹#›</a:t>
            </a:fld>
            <a:endParaRPr lang="en-US"/>
          </a:p>
        </p:txBody>
      </p:sp>
    </p:spTree>
    <p:extLst>
      <p:ext uri="{BB962C8B-B14F-4D97-AF65-F5344CB8AC3E}">
        <p14:creationId xmlns:p14="http://schemas.microsoft.com/office/powerpoint/2010/main" val="3059981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9EFD4-B3FE-5F46-9DB2-301E93F189E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9DF6E4A-A4FB-D648-9475-7F9FFD27D9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D2799D1-D107-DD43-ABBB-2EAFEA430BE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C5BB9BF-56C7-9545-9ED4-E151067AAE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81ADDAD-28A9-654F-80A7-3DC5518B174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386E09-EB9E-1C4D-9F9E-DA43F1BB5DF0}"/>
              </a:ext>
            </a:extLst>
          </p:cNvPr>
          <p:cNvSpPr>
            <a:spLocks noGrp="1"/>
          </p:cNvSpPr>
          <p:nvPr>
            <p:ph type="dt" sz="half" idx="10"/>
          </p:nvPr>
        </p:nvSpPr>
        <p:spPr/>
        <p:txBody>
          <a:bodyPr/>
          <a:lstStyle/>
          <a:p>
            <a:fld id="{3E9A7CE6-331C-3B43-94FD-DE4D342F8045}" type="datetimeFigureOut">
              <a:rPr lang="en-US" smtClean="0"/>
              <a:t>17.10.2020.</a:t>
            </a:fld>
            <a:endParaRPr lang="en-US"/>
          </a:p>
        </p:txBody>
      </p:sp>
      <p:sp>
        <p:nvSpPr>
          <p:cNvPr id="8" name="Footer Placeholder 7">
            <a:extLst>
              <a:ext uri="{FF2B5EF4-FFF2-40B4-BE49-F238E27FC236}">
                <a16:creationId xmlns:a16="http://schemas.microsoft.com/office/drawing/2014/main" id="{309B9496-7E7F-E847-BC08-7CD36B86011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5707997-1FE9-2542-BBFD-A0DE6D0B73CC}"/>
              </a:ext>
            </a:extLst>
          </p:cNvPr>
          <p:cNvSpPr>
            <a:spLocks noGrp="1"/>
          </p:cNvSpPr>
          <p:nvPr>
            <p:ph type="sldNum" sz="quarter" idx="12"/>
          </p:nvPr>
        </p:nvSpPr>
        <p:spPr/>
        <p:txBody>
          <a:bodyPr/>
          <a:lstStyle/>
          <a:p>
            <a:fld id="{530F99A0-3670-E84A-A5A2-6859CC8C4B68}" type="slidenum">
              <a:rPr lang="en-US" smtClean="0"/>
              <a:t>‹#›</a:t>
            </a:fld>
            <a:endParaRPr lang="en-US"/>
          </a:p>
        </p:txBody>
      </p:sp>
    </p:spTree>
    <p:extLst>
      <p:ext uri="{BB962C8B-B14F-4D97-AF65-F5344CB8AC3E}">
        <p14:creationId xmlns:p14="http://schemas.microsoft.com/office/powerpoint/2010/main" val="2055616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9B8F2-8823-D24D-8E07-E8C96A2552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F63C10-2FA8-0E44-91FB-B8D083E960DF}"/>
              </a:ext>
            </a:extLst>
          </p:cNvPr>
          <p:cNvSpPr>
            <a:spLocks noGrp="1"/>
          </p:cNvSpPr>
          <p:nvPr>
            <p:ph type="dt" sz="half" idx="10"/>
          </p:nvPr>
        </p:nvSpPr>
        <p:spPr/>
        <p:txBody>
          <a:bodyPr/>
          <a:lstStyle/>
          <a:p>
            <a:fld id="{3E9A7CE6-331C-3B43-94FD-DE4D342F8045}" type="datetimeFigureOut">
              <a:rPr lang="en-US" smtClean="0"/>
              <a:t>17.10.2020.</a:t>
            </a:fld>
            <a:endParaRPr lang="en-US"/>
          </a:p>
        </p:txBody>
      </p:sp>
      <p:sp>
        <p:nvSpPr>
          <p:cNvPr id="4" name="Footer Placeholder 3">
            <a:extLst>
              <a:ext uri="{FF2B5EF4-FFF2-40B4-BE49-F238E27FC236}">
                <a16:creationId xmlns:a16="http://schemas.microsoft.com/office/drawing/2014/main" id="{1848B072-6623-DF4C-8AA0-B45B9494B1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0C2AD1-CB99-0F46-AE14-FD0E81817B36}"/>
              </a:ext>
            </a:extLst>
          </p:cNvPr>
          <p:cNvSpPr>
            <a:spLocks noGrp="1"/>
          </p:cNvSpPr>
          <p:nvPr>
            <p:ph type="sldNum" sz="quarter" idx="12"/>
          </p:nvPr>
        </p:nvSpPr>
        <p:spPr/>
        <p:txBody>
          <a:bodyPr/>
          <a:lstStyle/>
          <a:p>
            <a:fld id="{530F99A0-3670-E84A-A5A2-6859CC8C4B68}" type="slidenum">
              <a:rPr lang="en-US" smtClean="0"/>
              <a:t>‹#›</a:t>
            </a:fld>
            <a:endParaRPr lang="en-US"/>
          </a:p>
        </p:txBody>
      </p:sp>
    </p:spTree>
    <p:extLst>
      <p:ext uri="{BB962C8B-B14F-4D97-AF65-F5344CB8AC3E}">
        <p14:creationId xmlns:p14="http://schemas.microsoft.com/office/powerpoint/2010/main" val="4218996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7CE231-A1A0-F045-AD82-DBB472F3B80A}"/>
              </a:ext>
            </a:extLst>
          </p:cNvPr>
          <p:cNvSpPr>
            <a:spLocks noGrp="1"/>
          </p:cNvSpPr>
          <p:nvPr>
            <p:ph type="dt" sz="half" idx="10"/>
          </p:nvPr>
        </p:nvSpPr>
        <p:spPr/>
        <p:txBody>
          <a:bodyPr/>
          <a:lstStyle/>
          <a:p>
            <a:fld id="{3E9A7CE6-331C-3B43-94FD-DE4D342F8045}" type="datetimeFigureOut">
              <a:rPr lang="en-US" smtClean="0"/>
              <a:t>17.10.2020.</a:t>
            </a:fld>
            <a:endParaRPr lang="en-US"/>
          </a:p>
        </p:txBody>
      </p:sp>
      <p:sp>
        <p:nvSpPr>
          <p:cNvPr id="3" name="Footer Placeholder 2">
            <a:extLst>
              <a:ext uri="{FF2B5EF4-FFF2-40B4-BE49-F238E27FC236}">
                <a16:creationId xmlns:a16="http://schemas.microsoft.com/office/drawing/2014/main" id="{6CDA7075-1C3A-5240-84D1-403DFFBA43A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6E5947-B0E2-8942-8DA4-E04796796223}"/>
              </a:ext>
            </a:extLst>
          </p:cNvPr>
          <p:cNvSpPr>
            <a:spLocks noGrp="1"/>
          </p:cNvSpPr>
          <p:nvPr>
            <p:ph type="sldNum" sz="quarter" idx="12"/>
          </p:nvPr>
        </p:nvSpPr>
        <p:spPr/>
        <p:txBody>
          <a:bodyPr/>
          <a:lstStyle/>
          <a:p>
            <a:fld id="{530F99A0-3670-E84A-A5A2-6859CC8C4B68}" type="slidenum">
              <a:rPr lang="en-US" smtClean="0"/>
              <a:t>‹#›</a:t>
            </a:fld>
            <a:endParaRPr lang="en-US"/>
          </a:p>
        </p:txBody>
      </p:sp>
    </p:spTree>
    <p:extLst>
      <p:ext uri="{BB962C8B-B14F-4D97-AF65-F5344CB8AC3E}">
        <p14:creationId xmlns:p14="http://schemas.microsoft.com/office/powerpoint/2010/main" val="1700810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B0F53-A112-3E41-942F-8E5BAD414F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A31EDA-3626-0B4C-9BBB-CA5C87FC0F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01423E8-4EE0-4849-A64E-FCC25F47D2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8FC34C5-3319-4C46-8676-500BE559C9E1}"/>
              </a:ext>
            </a:extLst>
          </p:cNvPr>
          <p:cNvSpPr>
            <a:spLocks noGrp="1"/>
          </p:cNvSpPr>
          <p:nvPr>
            <p:ph type="dt" sz="half" idx="10"/>
          </p:nvPr>
        </p:nvSpPr>
        <p:spPr/>
        <p:txBody>
          <a:bodyPr/>
          <a:lstStyle/>
          <a:p>
            <a:fld id="{3E9A7CE6-331C-3B43-94FD-DE4D342F8045}" type="datetimeFigureOut">
              <a:rPr lang="en-US" smtClean="0"/>
              <a:t>17.10.2020.</a:t>
            </a:fld>
            <a:endParaRPr lang="en-US"/>
          </a:p>
        </p:txBody>
      </p:sp>
      <p:sp>
        <p:nvSpPr>
          <p:cNvPr id="6" name="Footer Placeholder 5">
            <a:extLst>
              <a:ext uri="{FF2B5EF4-FFF2-40B4-BE49-F238E27FC236}">
                <a16:creationId xmlns:a16="http://schemas.microsoft.com/office/drawing/2014/main" id="{92B2DD83-1598-6444-854B-81D94E688E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2BAFDF-099B-BA43-85A1-69440F512353}"/>
              </a:ext>
            </a:extLst>
          </p:cNvPr>
          <p:cNvSpPr>
            <a:spLocks noGrp="1"/>
          </p:cNvSpPr>
          <p:nvPr>
            <p:ph type="sldNum" sz="quarter" idx="12"/>
          </p:nvPr>
        </p:nvSpPr>
        <p:spPr/>
        <p:txBody>
          <a:bodyPr/>
          <a:lstStyle/>
          <a:p>
            <a:fld id="{530F99A0-3670-E84A-A5A2-6859CC8C4B68}" type="slidenum">
              <a:rPr lang="en-US" smtClean="0"/>
              <a:t>‹#›</a:t>
            </a:fld>
            <a:endParaRPr lang="en-US"/>
          </a:p>
        </p:txBody>
      </p:sp>
    </p:spTree>
    <p:extLst>
      <p:ext uri="{BB962C8B-B14F-4D97-AF65-F5344CB8AC3E}">
        <p14:creationId xmlns:p14="http://schemas.microsoft.com/office/powerpoint/2010/main" val="2664324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4020D-E4C4-1E41-B852-2A21634B88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1C84231-00B9-1E4E-BA84-B46CAFDA17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DF4BC58-43CF-EF49-ACF9-B0F232A51D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FC91D38-213F-3C41-B08B-40621B7B882F}"/>
              </a:ext>
            </a:extLst>
          </p:cNvPr>
          <p:cNvSpPr>
            <a:spLocks noGrp="1"/>
          </p:cNvSpPr>
          <p:nvPr>
            <p:ph type="dt" sz="half" idx="10"/>
          </p:nvPr>
        </p:nvSpPr>
        <p:spPr/>
        <p:txBody>
          <a:bodyPr/>
          <a:lstStyle/>
          <a:p>
            <a:fld id="{3E9A7CE6-331C-3B43-94FD-DE4D342F8045}" type="datetimeFigureOut">
              <a:rPr lang="en-US" smtClean="0"/>
              <a:t>17.10.2020.</a:t>
            </a:fld>
            <a:endParaRPr lang="en-US"/>
          </a:p>
        </p:txBody>
      </p:sp>
      <p:sp>
        <p:nvSpPr>
          <p:cNvPr id="6" name="Footer Placeholder 5">
            <a:extLst>
              <a:ext uri="{FF2B5EF4-FFF2-40B4-BE49-F238E27FC236}">
                <a16:creationId xmlns:a16="http://schemas.microsoft.com/office/drawing/2014/main" id="{26B0C3AF-EC93-EA4E-A0C0-3EBE41C53F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DC518F-B76F-EB45-986E-2D1C0C185655}"/>
              </a:ext>
            </a:extLst>
          </p:cNvPr>
          <p:cNvSpPr>
            <a:spLocks noGrp="1"/>
          </p:cNvSpPr>
          <p:nvPr>
            <p:ph type="sldNum" sz="quarter" idx="12"/>
          </p:nvPr>
        </p:nvSpPr>
        <p:spPr/>
        <p:txBody>
          <a:bodyPr/>
          <a:lstStyle/>
          <a:p>
            <a:fld id="{530F99A0-3670-E84A-A5A2-6859CC8C4B68}" type="slidenum">
              <a:rPr lang="en-US" smtClean="0"/>
              <a:t>‹#›</a:t>
            </a:fld>
            <a:endParaRPr lang="en-US"/>
          </a:p>
        </p:txBody>
      </p:sp>
    </p:spTree>
    <p:extLst>
      <p:ext uri="{BB962C8B-B14F-4D97-AF65-F5344CB8AC3E}">
        <p14:creationId xmlns:p14="http://schemas.microsoft.com/office/powerpoint/2010/main" val="2391838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4276C9-F9D0-FD47-A487-EBDEEA5682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794BCC9-4A99-5945-B921-47702F09CE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7AA47F-CC38-1F40-B74D-D2EF42B928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9A7CE6-331C-3B43-94FD-DE4D342F8045}" type="datetimeFigureOut">
              <a:rPr lang="en-US" smtClean="0"/>
              <a:t>17.10.2020.</a:t>
            </a:fld>
            <a:endParaRPr lang="en-US"/>
          </a:p>
        </p:txBody>
      </p:sp>
      <p:sp>
        <p:nvSpPr>
          <p:cNvPr id="5" name="Footer Placeholder 4">
            <a:extLst>
              <a:ext uri="{FF2B5EF4-FFF2-40B4-BE49-F238E27FC236}">
                <a16:creationId xmlns:a16="http://schemas.microsoft.com/office/drawing/2014/main" id="{0D389A20-3619-764D-B115-5B9D62B9E5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C5584D0-6961-7741-BA9C-2BB4B192E7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0F99A0-3670-E84A-A5A2-6859CC8C4B68}" type="slidenum">
              <a:rPr lang="en-US" smtClean="0"/>
              <a:t>‹#›</a:t>
            </a:fld>
            <a:endParaRPr lang="en-US"/>
          </a:p>
        </p:txBody>
      </p:sp>
    </p:spTree>
    <p:extLst>
      <p:ext uri="{BB962C8B-B14F-4D97-AF65-F5344CB8AC3E}">
        <p14:creationId xmlns:p14="http://schemas.microsoft.com/office/powerpoint/2010/main" val="7495590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21.tiff"/><Relationship Id="rId1" Type="http://schemas.openxmlformats.org/officeDocument/2006/relationships/slideLayout" Target="../slideLayouts/slideLayout2.xml"/><Relationship Id="rId4" Type="http://schemas.openxmlformats.org/officeDocument/2006/relationships/image" Target="../media/image23.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doi.org/10.3311/PPci.11311"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emustafaraj@epoka.edu.al"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hyperlink" Target="https://www.youtube.com/watch?v=WtJvlUYPiwI" TargetMode="Externa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8150646" y="1511854"/>
            <a:ext cx="2337842" cy="738664"/>
          </a:xfrm>
          <a:prstGeom prst="rect">
            <a:avLst/>
          </a:prstGeom>
        </p:spPr>
        <p:txBody>
          <a:bodyPr vert="horz" wrap="square" lIns="0" tIns="0" rIns="0" bIns="0" rtlCol="0">
            <a:spAutoFit/>
          </a:bodyPr>
          <a:lstStyle/>
          <a:p>
            <a:pPr marL="12700">
              <a:lnSpc>
                <a:spcPct val="150000"/>
              </a:lnSpc>
              <a:defRPr/>
            </a:pPr>
            <a:r>
              <a:rPr lang="en-GB" sz="1600" i="1" spc="-5" dirty="0">
                <a:solidFill>
                  <a:prstClr val="black"/>
                </a:solidFill>
                <a:latin typeface="basic title font"/>
                <a:cs typeface="basic title font"/>
              </a:rPr>
              <a:t>Date: </a:t>
            </a:r>
            <a:r>
              <a:rPr lang="en-US" sz="1600" i="1" spc="-5" dirty="0">
                <a:solidFill>
                  <a:prstClr val="black"/>
                </a:solidFill>
                <a:latin typeface="basic title font"/>
                <a:cs typeface="basic title font"/>
              </a:rPr>
              <a:t>29-01-18</a:t>
            </a:r>
            <a:endParaRPr lang="x-none" sz="1600" i="1" spc="-10" dirty="0">
              <a:solidFill>
                <a:prstClr val="black"/>
              </a:solidFill>
              <a:latin typeface="basic title font"/>
              <a:cs typeface="basic title font"/>
            </a:endParaRPr>
          </a:p>
          <a:p>
            <a:pPr marL="12700">
              <a:lnSpc>
                <a:spcPct val="150000"/>
              </a:lnSpc>
              <a:defRPr/>
            </a:pPr>
            <a:r>
              <a:rPr lang="en-GB" sz="1600" i="1" spc="-5" dirty="0">
                <a:solidFill>
                  <a:prstClr val="black"/>
                </a:solidFill>
                <a:latin typeface="basic title font"/>
                <a:cs typeface="basic title font"/>
              </a:rPr>
              <a:t>Place: </a:t>
            </a:r>
            <a:r>
              <a:rPr lang="en-GB" sz="1600" i="1" spc="-5" dirty="0" err="1">
                <a:solidFill>
                  <a:prstClr val="black"/>
                </a:solidFill>
                <a:latin typeface="basic title font"/>
                <a:cs typeface="basic title font"/>
              </a:rPr>
              <a:t>Zilnia</a:t>
            </a:r>
            <a:endParaRPr sz="1600" i="1" dirty="0">
              <a:solidFill>
                <a:prstClr val="black"/>
              </a:solidFill>
              <a:latin typeface="basic title font"/>
              <a:cs typeface="basic title font"/>
            </a:endParaRPr>
          </a:p>
        </p:txBody>
      </p:sp>
      <p:sp>
        <p:nvSpPr>
          <p:cNvPr id="5" name="object 5"/>
          <p:cNvSpPr txBox="1"/>
          <p:nvPr/>
        </p:nvSpPr>
        <p:spPr>
          <a:xfrm>
            <a:off x="3083451" y="4509121"/>
            <a:ext cx="6022721" cy="1384995"/>
          </a:xfrm>
          <a:prstGeom prst="rect">
            <a:avLst/>
          </a:prstGeom>
        </p:spPr>
        <p:txBody>
          <a:bodyPr vert="horz" wrap="square" lIns="0" tIns="0" rIns="0" bIns="0" rtlCol="0">
            <a:spAutoFit/>
          </a:bodyPr>
          <a:lstStyle/>
          <a:p>
            <a:pPr lvl="0" algn="ctr">
              <a:lnSpc>
                <a:spcPct val="150000"/>
              </a:lnSpc>
              <a:defRPr/>
            </a:pPr>
            <a:r>
              <a:rPr lang="en-US" sz="2000" i="1" dirty="0">
                <a:solidFill>
                  <a:prstClr val="black"/>
                </a:solidFill>
                <a:latin typeface="Myriad Pro"/>
                <a:cs typeface="Myriad Pro"/>
              </a:rPr>
              <a:t>Lecturer (2012 – onward)</a:t>
            </a:r>
          </a:p>
          <a:p>
            <a:pPr lvl="0" algn="ctr">
              <a:lnSpc>
                <a:spcPct val="150000"/>
              </a:lnSpc>
              <a:defRPr/>
            </a:pPr>
            <a:r>
              <a:rPr lang="en-US" sz="2000" i="1" dirty="0">
                <a:solidFill>
                  <a:prstClr val="black"/>
                </a:solidFill>
                <a:latin typeface="Myriad Pro"/>
                <a:cs typeface="Myriad Pro"/>
              </a:rPr>
              <a:t>Department of Civil Engineering</a:t>
            </a:r>
          </a:p>
          <a:p>
            <a:pPr lvl="0" algn="ctr">
              <a:lnSpc>
                <a:spcPct val="150000"/>
              </a:lnSpc>
              <a:defRPr/>
            </a:pPr>
            <a:r>
              <a:rPr lang="en-US" sz="2000" i="1" dirty="0" err="1">
                <a:solidFill>
                  <a:prstClr val="black"/>
                </a:solidFill>
                <a:latin typeface="Myriad Pro"/>
                <a:cs typeface="Myriad Pro"/>
              </a:rPr>
              <a:t>Epoka</a:t>
            </a:r>
            <a:r>
              <a:rPr lang="en-US" sz="2000" i="1" dirty="0">
                <a:solidFill>
                  <a:prstClr val="black"/>
                </a:solidFill>
                <a:latin typeface="Myriad Pro"/>
                <a:cs typeface="Myriad Pro"/>
              </a:rPr>
              <a:t> University</a:t>
            </a:r>
          </a:p>
        </p:txBody>
      </p:sp>
      <p:sp>
        <p:nvSpPr>
          <p:cNvPr id="10" name="Text Placeholder 9"/>
          <p:cNvSpPr>
            <a:spLocks noGrp="1"/>
          </p:cNvSpPr>
          <p:nvPr>
            <p:ph type="body" idx="1"/>
          </p:nvPr>
        </p:nvSpPr>
        <p:spPr>
          <a:xfrm>
            <a:off x="2063552" y="2636913"/>
            <a:ext cx="8208912" cy="620311"/>
          </a:xfrm>
        </p:spPr>
        <p:txBody>
          <a:bodyPr/>
          <a:lstStyle/>
          <a:p>
            <a:pPr algn="ctr"/>
            <a:r>
              <a:rPr lang="en-US" sz="3600" b="1" dirty="0">
                <a:solidFill>
                  <a:srgbClr val="000000"/>
                </a:solidFill>
                <a:latin typeface="Helvetica Neue"/>
                <a:cs typeface="Helvetica Neue"/>
              </a:rPr>
              <a:t>K</a:t>
            </a:r>
            <a:r>
              <a:rPr lang="en-US" sz="3600" b="1" dirty="0">
                <a:solidFill>
                  <a:schemeClr val="bg1">
                    <a:lumMod val="50000"/>
                  </a:schemeClr>
                </a:solidFill>
                <a:latin typeface="Helvetica Neue"/>
                <a:cs typeface="Helvetica Neue"/>
              </a:rPr>
              <a:t>nowledge</a:t>
            </a:r>
            <a:r>
              <a:rPr lang="en-US" sz="3600" b="1" dirty="0">
                <a:latin typeface="Helvetica Neue"/>
                <a:cs typeface="Helvetica Neue"/>
              </a:rPr>
              <a:t> </a:t>
            </a:r>
            <a:r>
              <a:rPr lang="en-US" sz="3600" b="1" dirty="0" err="1">
                <a:latin typeface="Helvetica Neue"/>
                <a:cs typeface="Helvetica Neue"/>
              </a:rPr>
              <a:t>FO</a:t>
            </a:r>
            <a:r>
              <a:rPr lang="en-US" sz="3600" b="1" dirty="0" err="1">
                <a:solidFill>
                  <a:srgbClr val="7F7F7F"/>
                </a:solidFill>
                <a:latin typeface="Helvetica Neue"/>
                <a:cs typeface="Helvetica Neue"/>
              </a:rPr>
              <a:t>r</a:t>
            </a:r>
            <a:r>
              <a:rPr lang="en-US" sz="3600" b="1" dirty="0">
                <a:solidFill>
                  <a:srgbClr val="7F7F7F"/>
                </a:solidFill>
                <a:latin typeface="Helvetica Neue"/>
                <a:cs typeface="Helvetica Neue"/>
              </a:rPr>
              <a:t> </a:t>
            </a:r>
            <a:r>
              <a:rPr lang="en-US" sz="3600" b="1" dirty="0">
                <a:solidFill>
                  <a:srgbClr val="000000"/>
                </a:solidFill>
                <a:latin typeface="Helvetica Neue"/>
                <a:cs typeface="Helvetica Neue"/>
              </a:rPr>
              <a:t>R</a:t>
            </a:r>
            <a:r>
              <a:rPr lang="en-US" sz="3600" b="1" dirty="0">
                <a:solidFill>
                  <a:srgbClr val="7F7F7F"/>
                </a:solidFill>
                <a:latin typeface="Helvetica Neue"/>
                <a:cs typeface="Helvetica Neue"/>
              </a:rPr>
              <a:t>esilient</a:t>
            </a:r>
            <a:r>
              <a:rPr lang="en-US" sz="3600" b="1" dirty="0">
                <a:latin typeface="Helvetica Neue"/>
                <a:cs typeface="Helvetica Neue"/>
              </a:rPr>
              <a:t> </a:t>
            </a:r>
            <a:r>
              <a:rPr lang="en-US" sz="3600" b="1" dirty="0" err="1">
                <a:solidFill>
                  <a:srgbClr val="7F7F7F"/>
                </a:solidFill>
                <a:latin typeface="Helvetica Neue"/>
                <a:cs typeface="Helvetica Neue"/>
              </a:rPr>
              <a:t>so</a:t>
            </a:r>
            <a:r>
              <a:rPr lang="en-US" sz="3600" b="1" dirty="0" err="1">
                <a:solidFill>
                  <a:srgbClr val="000000"/>
                </a:solidFill>
                <a:latin typeface="Helvetica Neue"/>
                <a:cs typeface="Helvetica Neue"/>
              </a:rPr>
              <a:t>C</a:t>
            </a:r>
            <a:r>
              <a:rPr lang="en-US" sz="3600" b="1" dirty="0" err="1">
                <a:solidFill>
                  <a:srgbClr val="7F7F7F"/>
                </a:solidFill>
                <a:latin typeface="Helvetica Neue"/>
                <a:cs typeface="Helvetica Neue"/>
              </a:rPr>
              <a:t>i</a:t>
            </a:r>
            <a:r>
              <a:rPr lang="en-US" sz="3600" b="1" dirty="0" err="1">
                <a:solidFill>
                  <a:srgbClr val="000000"/>
                </a:solidFill>
                <a:latin typeface="Helvetica Neue"/>
                <a:cs typeface="Helvetica Neue"/>
              </a:rPr>
              <a:t>E</a:t>
            </a:r>
            <a:r>
              <a:rPr lang="en-US" sz="3600" b="1" dirty="0" err="1">
                <a:solidFill>
                  <a:srgbClr val="7F7F7F"/>
                </a:solidFill>
                <a:latin typeface="Helvetica Neue"/>
                <a:cs typeface="Helvetica Neue"/>
              </a:rPr>
              <a:t>ty</a:t>
            </a:r>
            <a:endParaRPr lang="en-US" sz="3600" b="1" dirty="0">
              <a:solidFill>
                <a:srgbClr val="7F7F7F"/>
              </a:solidFill>
              <a:latin typeface="Helvetica Neue"/>
              <a:cs typeface="Helvetica Neue"/>
            </a:endParaRPr>
          </a:p>
        </p:txBody>
      </p:sp>
      <p:sp>
        <p:nvSpPr>
          <p:cNvPr id="3" name="TextBox 2"/>
          <p:cNvSpPr txBox="1"/>
          <p:nvPr/>
        </p:nvSpPr>
        <p:spPr>
          <a:xfrm>
            <a:off x="3840616" y="3759424"/>
            <a:ext cx="4487633" cy="461665"/>
          </a:xfrm>
          <a:prstGeom prst="rect">
            <a:avLst/>
          </a:prstGeom>
          <a:noFill/>
        </p:spPr>
        <p:txBody>
          <a:bodyPr wrap="square" rtlCol="0">
            <a:spAutoFit/>
          </a:bodyPr>
          <a:lstStyle/>
          <a:p>
            <a:pPr lvl="0" algn="ctr"/>
            <a:r>
              <a:rPr lang="en-US" sz="2400" b="1" dirty="0">
                <a:solidFill>
                  <a:prstClr val="black"/>
                </a:solidFill>
                <a:latin typeface="Myriad Pro"/>
              </a:rPr>
              <a:t>Enea Mustafaraj, PhD</a:t>
            </a:r>
          </a:p>
        </p:txBody>
      </p:sp>
      <p:pic>
        <p:nvPicPr>
          <p:cNvPr id="6" name="Picture 5">
            <a:extLst>
              <a:ext uri="{FF2B5EF4-FFF2-40B4-BE49-F238E27FC236}">
                <a16:creationId xmlns:a16="http://schemas.microsoft.com/office/drawing/2014/main" id="{BE3D95FD-C6CC-3446-9B5E-1FFA724FF467}"/>
              </a:ext>
            </a:extLst>
          </p:cNvPr>
          <p:cNvPicPr>
            <a:picLocks noChangeAspect="1"/>
          </p:cNvPicPr>
          <p:nvPr/>
        </p:nvPicPr>
        <p:blipFill rotWithShape="1">
          <a:blip r:embed="rId3"/>
          <a:srcRect l="9058" r="8739"/>
          <a:stretch/>
        </p:blipFill>
        <p:spPr>
          <a:xfrm>
            <a:off x="0" y="-775505"/>
            <a:ext cx="12192000" cy="6858000"/>
          </a:xfrm>
          <a:prstGeom prst="rect">
            <a:avLst/>
          </a:prstGeom>
        </p:spPr>
      </p:pic>
      <p:sp>
        <p:nvSpPr>
          <p:cNvPr id="11" name="TextBox 10">
            <a:extLst>
              <a:ext uri="{FF2B5EF4-FFF2-40B4-BE49-F238E27FC236}">
                <a16:creationId xmlns:a16="http://schemas.microsoft.com/office/drawing/2014/main" id="{3BE92A3C-EEE9-492E-ADB7-9C88BCE0BE80}"/>
              </a:ext>
            </a:extLst>
          </p:cNvPr>
          <p:cNvSpPr txBox="1"/>
          <p:nvPr/>
        </p:nvSpPr>
        <p:spPr>
          <a:xfrm>
            <a:off x="0" y="6093446"/>
            <a:ext cx="12033181" cy="830997"/>
          </a:xfrm>
          <a:prstGeom prst="rect">
            <a:avLst/>
          </a:prstGeom>
          <a:noFill/>
        </p:spPr>
        <p:txBody>
          <a:bodyPr wrap="square">
            <a:spAutoFit/>
          </a:bodyPr>
          <a:lstStyle/>
          <a:p>
            <a:pPr algn="ctr"/>
            <a:r>
              <a:rPr lang="en-US" sz="1600" dirty="0"/>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p>
        </p:txBody>
      </p:sp>
    </p:spTree>
    <p:extLst>
      <p:ext uri="{BB962C8B-B14F-4D97-AF65-F5344CB8AC3E}">
        <p14:creationId xmlns:p14="http://schemas.microsoft.com/office/powerpoint/2010/main" val="38261134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D01579-ADAE-2446-8647-593475243BC3}"/>
              </a:ext>
            </a:extLst>
          </p:cNvPr>
          <p:cNvPicPr/>
          <p:nvPr/>
        </p:nvPicPr>
        <p:blipFill>
          <a:blip r:embed="rId2"/>
          <a:stretch>
            <a:fillRect/>
          </a:stretch>
        </p:blipFill>
        <p:spPr>
          <a:xfrm>
            <a:off x="227130" y="234461"/>
            <a:ext cx="6639877" cy="4132974"/>
          </a:xfrm>
          <a:prstGeom prst="rect">
            <a:avLst/>
          </a:prstGeom>
          <a:ln>
            <a:solidFill>
              <a:schemeClr val="accent1"/>
            </a:solidFill>
          </a:ln>
        </p:spPr>
      </p:pic>
      <p:pic>
        <p:nvPicPr>
          <p:cNvPr id="5" name="Picture 4">
            <a:extLst>
              <a:ext uri="{FF2B5EF4-FFF2-40B4-BE49-F238E27FC236}">
                <a16:creationId xmlns:a16="http://schemas.microsoft.com/office/drawing/2014/main" id="{2BB06781-DC80-074A-8A95-2DB2DEC7F1C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000" t="13750" r="20000" b="2500"/>
          <a:stretch/>
        </p:blipFill>
        <p:spPr>
          <a:xfrm>
            <a:off x="7242521" y="271889"/>
            <a:ext cx="4767950" cy="4095546"/>
          </a:xfrm>
          <a:prstGeom prst="rect">
            <a:avLst/>
          </a:prstGeom>
        </p:spPr>
      </p:pic>
    </p:spTree>
    <p:extLst>
      <p:ext uri="{BB962C8B-B14F-4D97-AF65-F5344CB8AC3E}">
        <p14:creationId xmlns:p14="http://schemas.microsoft.com/office/powerpoint/2010/main" val="955615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AABBAB78-3E3C-364A-B39C-889A181E78E1}"/>
              </a:ext>
            </a:extLst>
          </p:cNvPr>
          <p:cNvSpPr txBox="1">
            <a:spLocks noChangeArrowheads="1"/>
          </p:cNvSpPr>
          <p:nvPr/>
        </p:nvSpPr>
        <p:spPr>
          <a:xfrm>
            <a:off x="380999" y="358322"/>
            <a:ext cx="6434739" cy="26461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
                <a:srgbClr val="C00000"/>
              </a:buClr>
              <a:buFont typeface="Wingdings" pitchFamily="2" charset="2"/>
              <a:buChar char="q"/>
            </a:pPr>
            <a:r>
              <a:rPr lang="en-US" sz="2000" dirty="0"/>
              <a:t> 2011-2012</a:t>
            </a:r>
          </a:p>
          <a:p>
            <a:pPr algn="just">
              <a:buClr>
                <a:srgbClr val="C00000"/>
              </a:buClr>
              <a:buFont typeface="Wingdings" pitchFamily="2" charset="2"/>
              <a:buChar char="q"/>
            </a:pPr>
            <a:r>
              <a:rPr lang="en-US" sz="2000" dirty="0"/>
              <a:t> Master of Science in Civil Engineering, Profile: Structural Engineering; </a:t>
            </a:r>
          </a:p>
          <a:p>
            <a:pPr marL="0" indent="0" algn="just">
              <a:buClr>
                <a:srgbClr val="C00000"/>
              </a:buClr>
              <a:buNone/>
            </a:pPr>
            <a:r>
              <a:rPr lang="en-US" sz="2000" dirty="0"/>
              <a:t>Topic: </a:t>
            </a:r>
            <a:r>
              <a:rPr lang="en-US" sz="2000" b="1" i="1" dirty="0">
                <a:solidFill>
                  <a:schemeClr val="accent1"/>
                </a:solidFill>
              </a:rPr>
              <a:t>“A case study of Structural Assessment of Five Ottoman Mosques in Albania”</a:t>
            </a:r>
          </a:p>
          <a:p>
            <a:pPr algn="just">
              <a:buClr>
                <a:srgbClr val="C00000"/>
              </a:buClr>
              <a:buFont typeface="Wingdings" pitchFamily="2" charset="2"/>
              <a:buChar char="q"/>
            </a:pPr>
            <a:r>
              <a:rPr lang="en-US" sz="2000" dirty="0"/>
              <a:t> </a:t>
            </a:r>
            <a:r>
              <a:rPr lang="en-US" sz="2000" dirty="0" err="1"/>
              <a:t>Epoka</a:t>
            </a:r>
            <a:r>
              <a:rPr lang="en-US" sz="2000" dirty="0"/>
              <a:t> University, Tirana, Albania</a:t>
            </a:r>
          </a:p>
          <a:p>
            <a:pPr algn="just">
              <a:buClr>
                <a:srgbClr val="C00000"/>
              </a:buClr>
              <a:buFont typeface="Wingdings" pitchFamily="2" charset="2"/>
              <a:buChar char="q"/>
            </a:pPr>
            <a:endParaRPr lang="en-US" sz="2000" dirty="0"/>
          </a:p>
          <a:p>
            <a:pPr marL="0" indent="0" algn="just">
              <a:buClr>
                <a:srgbClr val="C00000"/>
              </a:buClr>
              <a:buNone/>
            </a:pPr>
            <a:r>
              <a:rPr lang="en-US" sz="2000" dirty="0"/>
              <a:t>	</a:t>
            </a:r>
          </a:p>
        </p:txBody>
      </p:sp>
      <p:pic>
        <p:nvPicPr>
          <p:cNvPr id="3" name="Picture 2">
            <a:extLst>
              <a:ext uri="{FF2B5EF4-FFF2-40B4-BE49-F238E27FC236}">
                <a16:creationId xmlns:a16="http://schemas.microsoft.com/office/drawing/2014/main" id="{CA137E16-0F79-4F4F-BDF3-BE311F9CBC2E}"/>
              </a:ext>
            </a:extLst>
          </p:cNvPr>
          <p:cNvPicPr>
            <a:picLocks noChangeAspect="1"/>
          </p:cNvPicPr>
          <p:nvPr/>
        </p:nvPicPr>
        <p:blipFill rotWithShape="1">
          <a:blip r:embed="rId2"/>
          <a:srcRect l="19697" t="10303" r="11364" b="27475"/>
          <a:stretch/>
        </p:blipFill>
        <p:spPr>
          <a:xfrm>
            <a:off x="7092362" y="77693"/>
            <a:ext cx="5030481" cy="2837706"/>
          </a:xfrm>
          <a:prstGeom prst="rect">
            <a:avLst/>
          </a:prstGeom>
        </p:spPr>
      </p:pic>
      <p:sp>
        <p:nvSpPr>
          <p:cNvPr id="4" name="Rectangle 3">
            <a:extLst>
              <a:ext uri="{FF2B5EF4-FFF2-40B4-BE49-F238E27FC236}">
                <a16:creationId xmlns:a16="http://schemas.microsoft.com/office/drawing/2014/main" id="{1B485F99-47DC-BD45-9DB5-0A2C422E4013}"/>
              </a:ext>
            </a:extLst>
          </p:cNvPr>
          <p:cNvSpPr txBox="1">
            <a:spLocks noChangeArrowheads="1"/>
          </p:cNvSpPr>
          <p:nvPr/>
        </p:nvSpPr>
        <p:spPr>
          <a:xfrm>
            <a:off x="380999" y="3607485"/>
            <a:ext cx="11451771" cy="26077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
                <a:srgbClr val="C00000"/>
              </a:buClr>
              <a:buFont typeface="Wingdings" pitchFamily="2" charset="2"/>
              <a:buChar char="q"/>
            </a:pPr>
            <a:r>
              <a:rPr lang="en-US" sz="1800" dirty="0"/>
              <a:t>Structural assessment of five mosques built in Albania during Ottoman period which are still functional nowadays. </a:t>
            </a:r>
          </a:p>
          <a:p>
            <a:pPr algn="just">
              <a:buClr>
                <a:srgbClr val="C00000"/>
              </a:buClr>
              <a:buFont typeface="Wingdings" pitchFamily="2" charset="2"/>
              <a:buChar char="q"/>
            </a:pPr>
            <a:r>
              <a:rPr lang="en-US" sz="1800" dirty="0"/>
              <a:t>A FEM analysis is conducted in SAP2000 for </a:t>
            </a:r>
            <a:r>
              <a:rPr lang="en-US" sz="1800" dirty="0" err="1"/>
              <a:t>Naziresha’s</a:t>
            </a:r>
            <a:r>
              <a:rPr lang="en-US" sz="1800" dirty="0"/>
              <a:t> Mosque in Elbasan as a representative of the four other mosques. </a:t>
            </a:r>
          </a:p>
          <a:p>
            <a:pPr algn="just">
              <a:buClr>
                <a:srgbClr val="C00000"/>
              </a:buClr>
              <a:buFont typeface="Wingdings" pitchFamily="2" charset="2"/>
              <a:buChar char="q"/>
            </a:pPr>
            <a:r>
              <a:rPr lang="en-US" sz="1800" dirty="0"/>
              <a:t>Structural behavior of the undamaged model under static and dynamic loads is investigated and weak locations of potential failure in the structure are identified. </a:t>
            </a:r>
          </a:p>
          <a:p>
            <a:pPr algn="just">
              <a:buClr>
                <a:srgbClr val="C00000"/>
              </a:buClr>
              <a:buFont typeface="Wingdings" pitchFamily="2" charset="2"/>
              <a:buChar char="q"/>
            </a:pPr>
            <a:r>
              <a:rPr lang="en-US" sz="1800" dirty="0"/>
              <a:t>The main objective is to introduce possible practical solutions for repair and strengthen historical structures based on previous studies and research, which would be applicable and affordable for a developing country like Albania. </a:t>
            </a:r>
          </a:p>
        </p:txBody>
      </p:sp>
    </p:spTree>
    <p:extLst>
      <p:ext uri="{BB962C8B-B14F-4D97-AF65-F5344CB8AC3E}">
        <p14:creationId xmlns:p14="http://schemas.microsoft.com/office/powerpoint/2010/main" val="4133203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C6BAEC46-0D33-2143-86A8-309B541DE941}"/>
              </a:ext>
            </a:extLst>
          </p:cNvPr>
          <p:cNvPicPr>
            <a:picLocks noGrp="1" noChangeAspect="1"/>
          </p:cNvPicPr>
          <p:nvPr>
            <p:ph idx="1"/>
          </p:nvPr>
        </p:nvPicPr>
        <p:blipFill>
          <a:blip r:embed="rId2"/>
          <a:stretch>
            <a:fillRect/>
          </a:stretch>
        </p:blipFill>
        <p:spPr>
          <a:xfrm>
            <a:off x="432775" y="187745"/>
            <a:ext cx="4099032" cy="3399517"/>
          </a:xfrm>
          <a:prstGeom prst="rect">
            <a:avLst/>
          </a:prstGeom>
        </p:spPr>
      </p:pic>
      <p:pic>
        <p:nvPicPr>
          <p:cNvPr id="5" name="Picture 4">
            <a:extLst>
              <a:ext uri="{FF2B5EF4-FFF2-40B4-BE49-F238E27FC236}">
                <a16:creationId xmlns:a16="http://schemas.microsoft.com/office/drawing/2014/main" id="{34F86A6E-8F61-F64F-AB24-F6CCF01B4704}"/>
              </a:ext>
            </a:extLst>
          </p:cNvPr>
          <p:cNvPicPr>
            <a:picLocks noChangeAspect="1"/>
          </p:cNvPicPr>
          <p:nvPr/>
        </p:nvPicPr>
        <p:blipFill>
          <a:blip r:embed="rId3"/>
          <a:stretch>
            <a:fillRect/>
          </a:stretch>
        </p:blipFill>
        <p:spPr>
          <a:xfrm>
            <a:off x="5226149" y="187744"/>
            <a:ext cx="6838127" cy="3489953"/>
          </a:xfrm>
          <a:prstGeom prst="rect">
            <a:avLst/>
          </a:prstGeom>
        </p:spPr>
      </p:pic>
      <p:pic>
        <p:nvPicPr>
          <p:cNvPr id="6" name="Picture 5">
            <a:extLst>
              <a:ext uri="{FF2B5EF4-FFF2-40B4-BE49-F238E27FC236}">
                <a16:creationId xmlns:a16="http://schemas.microsoft.com/office/drawing/2014/main" id="{79D62DA9-30A2-EE45-BDEB-5E02F2771F10}"/>
              </a:ext>
            </a:extLst>
          </p:cNvPr>
          <p:cNvPicPr>
            <a:picLocks noChangeAspect="1"/>
          </p:cNvPicPr>
          <p:nvPr/>
        </p:nvPicPr>
        <p:blipFill>
          <a:blip r:embed="rId4"/>
          <a:stretch>
            <a:fillRect/>
          </a:stretch>
        </p:blipFill>
        <p:spPr>
          <a:xfrm>
            <a:off x="3795528" y="3824565"/>
            <a:ext cx="4570954" cy="2952530"/>
          </a:xfrm>
          <a:prstGeom prst="rect">
            <a:avLst/>
          </a:prstGeom>
        </p:spPr>
      </p:pic>
    </p:spTree>
    <p:extLst>
      <p:ext uri="{BB962C8B-B14F-4D97-AF65-F5344CB8AC3E}">
        <p14:creationId xmlns:p14="http://schemas.microsoft.com/office/powerpoint/2010/main" val="3772331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84480-CA47-3747-B0FA-BB1B06C8DAF7}"/>
              </a:ext>
            </a:extLst>
          </p:cNvPr>
          <p:cNvSpPr>
            <a:spLocks noGrp="1"/>
          </p:cNvSpPr>
          <p:nvPr>
            <p:ph idx="1"/>
          </p:nvPr>
        </p:nvSpPr>
        <p:spPr>
          <a:xfrm>
            <a:off x="468726" y="1825625"/>
            <a:ext cx="10885074" cy="4351338"/>
          </a:xfrm>
        </p:spPr>
        <p:txBody>
          <a:bodyPr>
            <a:normAutofit/>
          </a:bodyPr>
          <a:lstStyle/>
          <a:p>
            <a:pPr algn="just"/>
            <a:r>
              <a:rPr lang="en-US" sz="2000" dirty="0"/>
              <a:t>September 2014-September 2015</a:t>
            </a:r>
          </a:p>
          <a:p>
            <a:pPr algn="just"/>
            <a:r>
              <a:rPr lang="en-US" sz="2000" dirty="0"/>
              <a:t>Project title: </a:t>
            </a:r>
            <a:r>
              <a:rPr lang="en-US" sz="2000" b="1" dirty="0"/>
              <a:t>“External Shear Strengthening of Damaged Masonry Walls by </a:t>
            </a:r>
            <a:r>
              <a:rPr lang="en-US" sz="2000" b="1" dirty="0" err="1"/>
              <a:t>Fibre</a:t>
            </a:r>
            <a:r>
              <a:rPr lang="en-US" sz="2000" b="1" dirty="0"/>
              <a:t> Reinforced Plastering”</a:t>
            </a:r>
          </a:p>
          <a:p>
            <a:pPr algn="just"/>
            <a:r>
              <a:rPr lang="en-US" sz="2000" dirty="0"/>
              <a:t>Amount: 3114 EUR</a:t>
            </a:r>
          </a:p>
          <a:p>
            <a:pPr algn="just"/>
            <a:r>
              <a:rPr lang="en-US" sz="2000" dirty="0"/>
              <a:t>Duration: 1 year</a:t>
            </a:r>
          </a:p>
          <a:p>
            <a:pPr algn="just"/>
            <a:r>
              <a:rPr lang="en-US" sz="2000" dirty="0"/>
              <a:t>Members: Assoc. Prof. Dr. </a:t>
            </a:r>
            <a:r>
              <a:rPr lang="en-US" sz="2000" dirty="0" err="1"/>
              <a:t>Yavuz</a:t>
            </a:r>
            <a:r>
              <a:rPr lang="en-US" sz="2000" dirty="0"/>
              <a:t> </a:t>
            </a:r>
            <a:r>
              <a:rPr lang="en-US" sz="2000" dirty="0" err="1"/>
              <a:t>Yardim</a:t>
            </a:r>
            <a:r>
              <a:rPr lang="en-US" sz="2000" dirty="0"/>
              <a:t> and </a:t>
            </a:r>
            <a:r>
              <a:rPr lang="en-US" sz="2000" b="1" dirty="0"/>
              <a:t>Dr. Enea Mustafaraj</a:t>
            </a:r>
          </a:p>
          <a:p>
            <a:pPr algn="just"/>
            <a:r>
              <a:rPr lang="en-US" sz="2000" dirty="0"/>
              <a:t>The main aim of this project is to propose methods to repair and strengthen damaged unreinforced masonry walls by using </a:t>
            </a:r>
            <a:r>
              <a:rPr lang="en-US" sz="2000" dirty="0" err="1"/>
              <a:t>fibre</a:t>
            </a:r>
            <a:r>
              <a:rPr lang="en-US" sz="2000" dirty="0"/>
              <a:t> reinforced plaster such as </a:t>
            </a:r>
            <a:r>
              <a:rPr lang="en-US" sz="2000" dirty="0" err="1"/>
              <a:t>ferrocement</a:t>
            </a:r>
            <a:r>
              <a:rPr lang="en-US" sz="2000" dirty="0"/>
              <a:t> and polypropylene composite plaster. Plastering method is used to provide easy application which could be handled by general plasterer and simple application with minimum disturbance to residence. </a:t>
            </a:r>
          </a:p>
          <a:p>
            <a:pPr algn="just"/>
            <a:r>
              <a:rPr lang="en-US" sz="2000" dirty="0"/>
              <a:t>The results of these experiments were the fundamental experimental part to be used in a PhD thesis.</a:t>
            </a:r>
          </a:p>
          <a:p>
            <a:pPr algn="just"/>
            <a:endParaRPr lang="en-US" sz="2000" dirty="0"/>
          </a:p>
          <a:p>
            <a:pPr algn="just"/>
            <a:endParaRPr lang="en-US" sz="2000" dirty="0"/>
          </a:p>
        </p:txBody>
      </p:sp>
      <p:sp>
        <p:nvSpPr>
          <p:cNvPr id="5" name="Title 1">
            <a:extLst>
              <a:ext uri="{FF2B5EF4-FFF2-40B4-BE49-F238E27FC236}">
                <a16:creationId xmlns:a16="http://schemas.microsoft.com/office/drawing/2014/main" id="{173D370D-36BA-6D40-BB33-2EEE50B88726}"/>
              </a:ext>
            </a:extLst>
          </p:cNvPr>
          <p:cNvSpPr>
            <a:spLocks noGrp="1"/>
          </p:cNvSpPr>
          <p:nvPr>
            <p:ph type="title"/>
          </p:nvPr>
        </p:nvSpPr>
        <p:spPr>
          <a:xfrm>
            <a:off x="0" y="365125"/>
            <a:ext cx="12192000" cy="1325563"/>
          </a:xfrm>
          <a:solidFill>
            <a:schemeClr val="accent1"/>
          </a:solidFill>
        </p:spPr>
        <p:txBody>
          <a:bodyPr/>
          <a:lstStyle/>
          <a:p>
            <a:r>
              <a:rPr lang="en-US" b="1" dirty="0">
                <a:solidFill>
                  <a:schemeClr val="bg1"/>
                </a:solidFill>
              </a:rPr>
              <a:t>Research Projects</a:t>
            </a:r>
          </a:p>
        </p:txBody>
      </p:sp>
    </p:spTree>
    <p:extLst>
      <p:ext uri="{BB962C8B-B14F-4D97-AF65-F5344CB8AC3E}">
        <p14:creationId xmlns:p14="http://schemas.microsoft.com/office/powerpoint/2010/main" val="3882967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84480-CA47-3747-B0FA-BB1B06C8DAF7}"/>
              </a:ext>
            </a:extLst>
          </p:cNvPr>
          <p:cNvSpPr>
            <a:spLocks noGrp="1"/>
          </p:cNvSpPr>
          <p:nvPr>
            <p:ph idx="1"/>
          </p:nvPr>
        </p:nvSpPr>
        <p:spPr>
          <a:xfrm>
            <a:off x="476410" y="1825625"/>
            <a:ext cx="11502998" cy="4351338"/>
          </a:xfrm>
        </p:spPr>
        <p:txBody>
          <a:bodyPr>
            <a:normAutofit/>
          </a:bodyPr>
          <a:lstStyle/>
          <a:p>
            <a:pPr algn="just"/>
            <a:r>
              <a:rPr lang="en-US" sz="2000" dirty="0"/>
              <a:t>June 2014-July 2014</a:t>
            </a:r>
          </a:p>
          <a:p>
            <a:pPr algn="just"/>
            <a:r>
              <a:rPr lang="en-US" sz="2000" dirty="0"/>
              <a:t>Project title: </a:t>
            </a:r>
            <a:r>
              <a:rPr lang="en-US" sz="2000" b="1" dirty="0"/>
              <a:t>“Emergency Plan: Preservation of Current Structural Conditions of </a:t>
            </a:r>
            <a:r>
              <a:rPr lang="en-US" sz="2000" b="1" dirty="0" err="1"/>
              <a:t>Gurgaj</a:t>
            </a:r>
            <a:r>
              <a:rPr lang="en-US" sz="2000" b="1" dirty="0"/>
              <a:t> House and </a:t>
            </a:r>
            <a:r>
              <a:rPr lang="en-US" sz="2000" b="1" dirty="0" err="1"/>
              <a:t>Haderaj</a:t>
            </a:r>
            <a:r>
              <a:rPr lang="en-US" sz="2000" b="1" dirty="0"/>
              <a:t> House in </a:t>
            </a:r>
            <a:r>
              <a:rPr lang="en-US" sz="2000" b="1" dirty="0" err="1"/>
              <a:t>Gjirokaster</a:t>
            </a:r>
            <a:r>
              <a:rPr lang="en-US" sz="2000" b="1" dirty="0"/>
              <a:t>, Albania”</a:t>
            </a:r>
          </a:p>
          <a:p>
            <a:pPr algn="just"/>
            <a:r>
              <a:rPr lang="en-US" sz="2000" dirty="0"/>
              <a:t>Members: Assoc. Prof. Dr. </a:t>
            </a:r>
            <a:r>
              <a:rPr lang="en-US" sz="2000" dirty="0" err="1"/>
              <a:t>Yavuz</a:t>
            </a:r>
            <a:r>
              <a:rPr lang="en-US" sz="2000" dirty="0"/>
              <a:t> </a:t>
            </a:r>
            <a:r>
              <a:rPr lang="en-US" sz="2000" dirty="0" err="1"/>
              <a:t>Yardim</a:t>
            </a:r>
            <a:r>
              <a:rPr lang="en-US" sz="2000" dirty="0"/>
              <a:t> and </a:t>
            </a:r>
            <a:r>
              <a:rPr lang="en-US" sz="2000" b="1" dirty="0"/>
              <a:t>Dr. Enea Mustafaraj</a:t>
            </a:r>
          </a:p>
          <a:p>
            <a:pPr algn="just"/>
            <a:r>
              <a:rPr lang="en-US" sz="2000" dirty="0"/>
              <a:t>This project has been prepared based on the request of </a:t>
            </a:r>
            <a:r>
              <a:rPr lang="en-US" sz="2000" dirty="0" err="1"/>
              <a:t>CHwB</a:t>
            </a:r>
            <a:r>
              <a:rPr lang="en-US" sz="2000" dirty="0"/>
              <a:t> (Cultural Heritage without Borders) NGO, as part of their emergency plan in preservation of current structural conditions of two characteristic houses, monuments of 1</a:t>
            </a:r>
            <a:r>
              <a:rPr lang="en-US" sz="2000" baseline="30000" dirty="0"/>
              <a:t>st</a:t>
            </a:r>
            <a:r>
              <a:rPr lang="en-US" sz="2000" dirty="0"/>
              <a:t> category in </a:t>
            </a:r>
            <a:r>
              <a:rPr lang="en-US" sz="2000" dirty="0" err="1"/>
              <a:t>Gjirokastra</a:t>
            </a:r>
            <a:r>
              <a:rPr lang="en-US" sz="2000" dirty="0"/>
              <a:t>, Albania. The projects consisted in a structural assessment of the conditions of the houses and based on this report, a set of recommendations were given.</a:t>
            </a:r>
          </a:p>
          <a:p>
            <a:pPr algn="just"/>
            <a:endParaRPr lang="en-US" sz="2000" dirty="0"/>
          </a:p>
          <a:p>
            <a:pPr algn="just"/>
            <a:endParaRPr lang="en-US" sz="2000" dirty="0"/>
          </a:p>
        </p:txBody>
      </p:sp>
      <p:sp>
        <p:nvSpPr>
          <p:cNvPr id="5" name="Title 1">
            <a:extLst>
              <a:ext uri="{FF2B5EF4-FFF2-40B4-BE49-F238E27FC236}">
                <a16:creationId xmlns:a16="http://schemas.microsoft.com/office/drawing/2014/main" id="{173D370D-36BA-6D40-BB33-2EEE50B88726}"/>
              </a:ext>
            </a:extLst>
          </p:cNvPr>
          <p:cNvSpPr>
            <a:spLocks noGrp="1"/>
          </p:cNvSpPr>
          <p:nvPr>
            <p:ph type="title"/>
          </p:nvPr>
        </p:nvSpPr>
        <p:spPr>
          <a:xfrm>
            <a:off x="0" y="365125"/>
            <a:ext cx="12192000" cy="1325563"/>
          </a:xfrm>
          <a:solidFill>
            <a:schemeClr val="accent1"/>
          </a:solidFill>
        </p:spPr>
        <p:txBody>
          <a:bodyPr/>
          <a:lstStyle/>
          <a:p>
            <a:r>
              <a:rPr lang="en-US" b="1" dirty="0">
                <a:solidFill>
                  <a:schemeClr val="bg1"/>
                </a:solidFill>
              </a:rPr>
              <a:t>Research Projects</a:t>
            </a:r>
          </a:p>
        </p:txBody>
      </p:sp>
    </p:spTree>
    <p:extLst>
      <p:ext uri="{BB962C8B-B14F-4D97-AF65-F5344CB8AC3E}">
        <p14:creationId xmlns:p14="http://schemas.microsoft.com/office/powerpoint/2010/main" val="1460057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84480-CA47-3747-B0FA-BB1B06C8DAF7}"/>
              </a:ext>
            </a:extLst>
          </p:cNvPr>
          <p:cNvSpPr>
            <a:spLocks noGrp="1"/>
          </p:cNvSpPr>
          <p:nvPr>
            <p:ph idx="1"/>
          </p:nvPr>
        </p:nvSpPr>
        <p:spPr>
          <a:xfrm>
            <a:off x="545566" y="1825625"/>
            <a:ext cx="10808234" cy="4351338"/>
          </a:xfrm>
        </p:spPr>
        <p:txBody>
          <a:bodyPr>
            <a:normAutofit/>
          </a:bodyPr>
          <a:lstStyle/>
          <a:p>
            <a:pPr algn="just"/>
            <a:r>
              <a:rPr lang="en-US" sz="2000" dirty="0"/>
              <a:t>June 2011 – June 2012</a:t>
            </a:r>
          </a:p>
          <a:p>
            <a:pPr algn="just"/>
            <a:r>
              <a:rPr lang="en-US" sz="2000" dirty="0"/>
              <a:t>Project title: </a:t>
            </a:r>
            <a:r>
              <a:rPr lang="en-US" sz="2000" b="1" dirty="0"/>
              <a:t>“Conditional assessment of five Ottoman Mosques in Albania”</a:t>
            </a:r>
          </a:p>
          <a:p>
            <a:pPr algn="just"/>
            <a:r>
              <a:rPr lang="en-US" sz="2000" dirty="0"/>
              <a:t>Members: Assoc. Prof. Dr. </a:t>
            </a:r>
            <a:r>
              <a:rPr lang="en-US" sz="2000" dirty="0" err="1"/>
              <a:t>Yavuz</a:t>
            </a:r>
            <a:r>
              <a:rPr lang="en-US" sz="2000" dirty="0"/>
              <a:t> </a:t>
            </a:r>
            <a:r>
              <a:rPr lang="en-US" sz="2000" dirty="0" err="1"/>
              <a:t>Yardim</a:t>
            </a:r>
            <a:r>
              <a:rPr lang="en-US" sz="2000" dirty="0"/>
              <a:t>, Assoc. Prof. Dr. </a:t>
            </a:r>
            <a:r>
              <a:rPr lang="en-US" sz="2000" dirty="0" err="1"/>
              <a:t>Hüseyin</a:t>
            </a:r>
            <a:r>
              <a:rPr lang="en-US" sz="2000" dirty="0"/>
              <a:t> </a:t>
            </a:r>
            <a:r>
              <a:rPr lang="en-US" sz="2000" dirty="0" err="1"/>
              <a:t>Bilgin</a:t>
            </a:r>
            <a:r>
              <a:rPr lang="en-US" sz="2000" dirty="0"/>
              <a:t> and </a:t>
            </a:r>
            <a:r>
              <a:rPr lang="en-US" sz="2000" b="1" dirty="0"/>
              <a:t>Dr. Enea Mustafaraj</a:t>
            </a:r>
          </a:p>
          <a:p>
            <a:pPr algn="just"/>
            <a:r>
              <a:rPr lang="en-US" sz="2000" dirty="0"/>
              <a:t>Amount: 12 000 EUR</a:t>
            </a:r>
          </a:p>
          <a:p>
            <a:pPr algn="just"/>
            <a:r>
              <a:rPr lang="en-US" sz="2000" dirty="0"/>
              <a:t>The scope of this project was to carry out assessment on existing structural conditions of the 5 Ottoman Mosques in Albania. Damages and distress at the outer facade as well as the interior of the mosques was included in the project. Conclusions and recommendations on existing condition of the structural defects are given together with suggested solutions at the end of the report.</a:t>
            </a:r>
          </a:p>
          <a:p>
            <a:pPr algn="just"/>
            <a:r>
              <a:rPr lang="en-US" sz="2000" dirty="0"/>
              <a:t>The results were drawn to improve the existing capacity of the structure not only for static but also possible seismic loads. Soil conditions and environmental conditions are also taken in to account together with severity level of the distress to have realistic solution.</a:t>
            </a:r>
          </a:p>
          <a:p>
            <a:pPr algn="just"/>
            <a:endParaRPr lang="en-US" sz="2000" dirty="0"/>
          </a:p>
        </p:txBody>
      </p:sp>
      <p:sp>
        <p:nvSpPr>
          <p:cNvPr id="5" name="Title 1">
            <a:extLst>
              <a:ext uri="{FF2B5EF4-FFF2-40B4-BE49-F238E27FC236}">
                <a16:creationId xmlns:a16="http://schemas.microsoft.com/office/drawing/2014/main" id="{173D370D-36BA-6D40-BB33-2EEE50B88726}"/>
              </a:ext>
            </a:extLst>
          </p:cNvPr>
          <p:cNvSpPr>
            <a:spLocks noGrp="1"/>
          </p:cNvSpPr>
          <p:nvPr>
            <p:ph type="title"/>
          </p:nvPr>
        </p:nvSpPr>
        <p:spPr>
          <a:xfrm>
            <a:off x="0" y="365125"/>
            <a:ext cx="12192000" cy="1325563"/>
          </a:xfrm>
          <a:solidFill>
            <a:schemeClr val="accent1"/>
          </a:solidFill>
        </p:spPr>
        <p:txBody>
          <a:bodyPr/>
          <a:lstStyle/>
          <a:p>
            <a:r>
              <a:rPr lang="en-US" b="1" dirty="0">
                <a:solidFill>
                  <a:schemeClr val="bg1"/>
                </a:solidFill>
              </a:rPr>
              <a:t>Research Projects</a:t>
            </a:r>
          </a:p>
        </p:txBody>
      </p:sp>
    </p:spTree>
    <p:extLst>
      <p:ext uri="{BB962C8B-B14F-4D97-AF65-F5344CB8AC3E}">
        <p14:creationId xmlns:p14="http://schemas.microsoft.com/office/powerpoint/2010/main" val="1414593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573F0-F55D-CD43-8DB2-AED1F265FBA9}"/>
              </a:ext>
            </a:extLst>
          </p:cNvPr>
          <p:cNvSpPr>
            <a:spLocks noGrp="1"/>
          </p:cNvSpPr>
          <p:nvPr>
            <p:ph type="title"/>
          </p:nvPr>
        </p:nvSpPr>
        <p:spPr>
          <a:xfrm>
            <a:off x="0" y="365125"/>
            <a:ext cx="12192000" cy="1325563"/>
          </a:xfrm>
          <a:solidFill>
            <a:schemeClr val="accent1"/>
          </a:solidFill>
        </p:spPr>
        <p:txBody>
          <a:bodyPr/>
          <a:lstStyle/>
          <a:p>
            <a:r>
              <a:rPr lang="en-US" b="1" dirty="0">
                <a:solidFill>
                  <a:schemeClr val="bg1"/>
                </a:solidFill>
              </a:rPr>
              <a:t>Courses taught</a:t>
            </a:r>
          </a:p>
        </p:txBody>
      </p:sp>
      <p:sp>
        <p:nvSpPr>
          <p:cNvPr id="5" name="Rectangle 3">
            <a:extLst>
              <a:ext uri="{FF2B5EF4-FFF2-40B4-BE49-F238E27FC236}">
                <a16:creationId xmlns:a16="http://schemas.microsoft.com/office/drawing/2014/main" id="{AABBAB78-3E3C-364A-B39C-889A181E78E1}"/>
              </a:ext>
            </a:extLst>
          </p:cNvPr>
          <p:cNvSpPr txBox="1">
            <a:spLocks noChangeArrowheads="1"/>
          </p:cNvSpPr>
          <p:nvPr/>
        </p:nvSpPr>
        <p:spPr>
          <a:xfrm>
            <a:off x="380999" y="1958522"/>
            <a:ext cx="11451771" cy="457290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C00000"/>
              </a:buClr>
              <a:buFont typeface="Wingdings" pitchFamily="2" charset="2"/>
              <a:buChar char="q"/>
            </a:pPr>
            <a:r>
              <a:rPr lang="en-US" sz="2000" dirty="0"/>
              <a:t> ARCH 381 - STRUCTURAL DESIGN</a:t>
            </a:r>
          </a:p>
          <a:p>
            <a:pPr>
              <a:buClr>
                <a:srgbClr val="C00000"/>
              </a:buClr>
              <a:buFont typeface="Wingdings" pitchFamily="2" charset="2"/>
              <a:buChar char="q"/>
            </a:pPr>
            <a:r>
              <a:rPr lang="en-US" sz="2000" dirty="0"/>
              <a:t> CE 101 - INTRODUCTION TO CIVIL ENGINEERING</a:t>
            </a:r>
          </a:p>
          <a:p>
            <a:pPr>
              <a:buClr>
                <a:srgbClr val="C00000"/>
              </a:buClr>
              <a:buFont typeface="Wingdings" pitchFamily="2" charset="2"/>
              <a:buChar char="q"/>
            </a:pPr>
            <a:r>
              <a:rPr lang="en-US" sz="2000" dirty="0"/>
              <a:t> CE 232 - ENGINEERING MECHANICS II</a:t>
            </a:r>
          </a:p>
          <a:p>
            <a:pPr>
              <a:buClr>
                <a:srgbClr val="C00000"/>
              </a:buClr>
              <a:buFont typeface="Wingdings" pitchFamily="2" charset="2"/>
              <a:buChar char="q"/>
            </a:pPr>
            <a:r>
              <a:rPr lang="en-US" sz="2000" dirty="0"/>
              <a:t> CE 391 - STRUCTURAL MECHANICS</a:t>
            </a:r>
          </a:p>
          <a:p>
            <a:pPr>
              <a:buClr>
                <a:srgbClr val="C00000"/>
              </a:buClr>
              <a:buFont typeface="Wingdings" pitchFamily="2" charset="2"/>
              <a:buChar char="q"/>
            </a:pPr>
            <a:r>
              <a:rPr lang="en-US" sz="2000" dirty="0"/>
              <a:t> CE 392 - REINFORCED CONCRETE FUNDAMENTALS</a:t>
            </a:r>
          </a:p>
          <a:p>
            <a:pPr>
              <a:buClr>
                <a:srgbClr val="C00000"/>
              </a:buClr>
              <a:buFont typeface="Wingdings" pitchFamily="2" charset="2"/>
              <a:buChar char="q"/>
            </a:pPr>
            <a:r>
              <a:rPr lang="en-US" sz="2000" dirty="0"/>
              <a:t> CE 394 - STRUCTURAL ANALYSIS</a:t>
            </a:r>
          </a:p>
          <a:p>
            <a:pPr>
              <a:buClr>
                <a:srgbClr val="C00000"/>
              </a:buClr>
              <a:buFont typeface="Wingdings" pitchFamily="2" charset="2"/>
              <a:buChar char="q"/>
            </a:pPr>
            <a:r>
              <a:rPr lang="en-US" sz="2000" dirty="0"/>
              <a:t> CE 489 - FUNDAMENTALS OF STEEL DESIGN</a:t>
            </a:r>
          </a:p>
          <a:p>
            <a:pPr>
              <a:buClr>
                <a:srgbClr val="C00000"/>
              </a:buClr>
              <a:buFont typeface="Wingdings" pitchFamily="2" charset="2"/>
              <a:buChar char="q"/>
            </a:pPr>
            <a:r>
              <a:rPr lang="en-US" sz="2000" dirty="0"/>
              <a:t> CE 855 - REPAIR AND STRENGTHENING OF STRUCTURES</a:t>
            </a:r>
          </a:p>
          <a:p>
            <a:pPr>
              <a:buClr>
                <a:srgbClr val="C00000"/>
              </a:buClr>
              <a:buFont typeface="Wingdings" pitchFamily="2" charset="2"/>
              <a:buChar char="q"/>
            </a:pPr>
            <a:endParaRPr lang="en-US" sz="2000" dirty="0"/>
          </a:p>
        </p:txBody>
      </p:sp>
    </p:spTree>
    <p:extLst>
      <p:ext uri="{BB962C8B-B14F-4D97-AF65-F5344CB8AC3E}">
        <p14:creationId xmlns:p14="http://schemas.microsoft.com/office/powerpoint/2010/main" val="330162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E74477-97AC-F945-A4F8-A9733127EC72}"/>
              </a:ext>
            </a:extLst>
          </p:cNvPr>
          <p:cNvSpPr>
            <a:spLocks noGrp="1"/>
          </p:cNvSpPr>
          <p:nvPr>
            <p:ph idx="1"/>
          </p:nvPr>
        </p:nvSpPr>
        <p:spPr/>
        <p:txBody>
          <a:bodyPr/>
          <a:lstStyle/>
          <a:p>
            <a:r>
              <a:rPr lang="en-US" dirty="0"/>
              <a:t>Journal Articles: (7)</a:t>
            </a:r>
          </a:p>
          <a:p>
            <a:endParaRPr lang="en-US" dirty="0"/>
          </a:p>
        </p:txBody>
      </p:sp>
      <p:sp>
        <p:nvSpPr>
          <p:cNvPr id="4" name="Title 1">
            <a:extLst>
              <a:ext uri="{FF2B5EF4-FFF2-40B4-BE49-F238E27FC236}">
                <a16:creationId xmlns:a16="http://schemas.microsoft.com/office/drawing/2014/main" id="{8A0972F6-26CF-AA4A-8839-E3C354C822D3}"/>
              </a:ext>
            </a:extLst>
          </p:cNvPr>
          <p:cNvSpPr>
            <a:spLocks noGrp="1"/>
          </p:cNvSpPr>
          <p:nvPr>
            <p:ph type="title"/>
          </p:nvPr>
        </p:nvSpPr>
        <p:spPr>
          <a:xfrm>
            <a:off x="0" y="365125"/>
            <a:ext cx="12192000" cy="1325563"/>
          </a:xfrm>
          <a:solidFill>
            <a:schemeClr val="accent1"/>
          </a:solidFill>
        </p:spPr>
        <p:txBody>
          <a:bodyPr/>
          <a:lstStyle/>
          <a:p>
            <a:r>
              <a:rPr lang="en-US" b="1" dirty="0">
                <a:solidFill>
                  <a:schemeClr val="bg1"/>
                </a:solidFill>
              </a:rPr>
              <a:t>Publications</a:t>
            </a:r>
          </a:p>
        </p:txBody>
      </p:sp>
      <p:graphicFrame>
        <p:nvGraphicFramePr>
          <p:cNvPr id="5" name="Table 4">
            <a:extLst>
              <a:ext uri="{FF2B5EF4-FFF2-40B4-BE49-F238E27FC236}">
                <a16:creationId xmlns:a16="http://schemas.microsoft.com/office/drawing/2014/main" id="{D2A4B538-A0AA-6841-89C0-867F54553F34}"/>
              </a:ext>
            </a:extLst>
          </p:cNvPr>
          <p:cNvGraphicFramePr>
            <a:graphicFrameLocks noGrp="1"/>
          </p:cNvGraphicFramePr>
          <p:nvPr>
            <p:extLst>
              <p:ext uri="{D42A27DB-BD31-4B8C-83A1-F6EECF244321}">
                <p14:modId xmlns:p14="http://schemas.microsoft.com/office/powerpoint/2010/main" val="4095739223"/>
              </p:ext>
            </p:extLst>
          </p:nvPr>
        </p:nvGraphicFramePr>
        <p:xfrm>
          <a:off x="330413" y="2291874"/>
          <a:ext cx="11464579" cy="4318000"/>
        </p:xfrm>
        <a:graphic>
          <a:graphicData uri="http://schemas.openxmlformats.org/drawingml/2006/table">
            <a:tbl>
              <a:tblPr>
                <a:tableStyleId>{5C22544A-7EE6-4342-B048-85BDC9FD1C3A}</a:tableStyleId>
              </a:tblPr>
              <a:tblGrid>
                <a:gridCol w="11464579">
                  <a:extLst>
                    <a:ext uri="{9D8B030D-6E8A-4147-A177-3AD203B41FA5}">
                      <a16:colId xmlns:a16="http://schemas.microsoft.com/office/drawing/2014/main" val="1935730787"/>
                    </a:ext>
                  </a:extLst>
                </a:gridCol>
              </a:tblGrid>
              <a:tr h="3740092">
                <a:tc>
                  <a:txBody>
                    <a:bodyPr/>
                    <a:lstStyle/>
                    <a:p>
                      <a:pPr marL="71755" marR="71755" algn="just">
                        <a:spcAft>
                          <a:spcPts val="0"/>
                        </a:spcAft>
                      </a:pPr>
                      <a:r>
                        <a:rPr lang="en-US" sz="1400" b="1" dirty="0">
                          <a:effectLst/>
                        </a:rPr>
                        <a:t>Mustafaraj, E. and </a:t>
                      </a:r>
                      <a:r>
                        <a:rPr lang="en-US" sz="1400" b="1" dirty="0" err="1">
                          <a:effectLst/>
                        </a:rPr>
                        <a:t>Yardim</a:t>
                      </a:r>
                      <a:r>
                        <a:rPr lang="en-US" sz="1400" b="1" dirty="0">
                          <a:effectLst/>
                        </a:rPr>
                        <a:t>, Y. (2017). In-plane Shear Strengthening of Unreinforced Masonry Walls Using GFRP Jacketing. </a:t>
                      </a:r>
                      <a:r>
                        <a:rPr lang="en-US" sz="1400" b="1" dirty="0" err="1">
                          <a:effectLst/>
                        </a:rPr>
                        <a:t>Periodica</a:t>
                      </a:r>
                      <a:r>
                        <a:rPr lang="en-US" sz="1400" b="1" dirty="0">
                          <a:effectLst/>
                        </a:rPr>
                        <a:t> </a:t>
                      </a:r>
                      <a:r>
                        <a:rPr lang="en-US" sz="1400" b="1" dirty="0" err="1">
                          <a:effectLst/>
                        </a:rPr>
                        <a:t>Polytechnica</a:t>
                      </a:r>
                      <a:r>
                        <a:rPr lang="en-US" sz="1400" b="1" dirty="0">
                          <a:effectLst/>
                        </a:rPr>
                        <a:t> Civil Engineering, [</a:t>
                      </a:r>
                      <a:r>
                        <a:rPr lang="en-US" sz="1400" b="1" dirty="0" err="1">
                          <a:effectLst/>
                        </a:rPr>
                        <a:t>S.l.</a:t>
                      </a:r>
                      <a:r>
                        <a:rPr lang="en-US" sz="1400" b="1" dirty="0">
                          <a:effectLst/>
                        </a:rPr>
                        <a:t>], 2017. ISSN 1587-3773. </a:t>
                      </a:r>
                      <a:r>
                        <a:rPr lang="en-US" sz="1400" b="1" dirty="0" err="1">
                          <a:effectLst/>
                        </a:rPr>
                        <a:t>doi</a:t>
                      </a:r>
                      <a:r>
                        <a:rPr lang="en-US" sz="1400" b="1" dirty="0">
                          <a:effectLst/>
                        </a:rPr>
                        <a:t>: </a:t>
                      </a:r>
                      <a:r>
                        <a:rPr lang="en-US" sz="1400" b="1" u="sng" dirty="0">
                          <a:effectLst/>
                          <a:hlinkClick r:id="rId2"/>
                        </a:rPr>
                        <a:t>https://doi.org/10.3311/PPci.11311</a:t>
                      </a:r>
                      <a:r>
                        <a:rPr lang="en-US" sz="1400" b="1" dirty="0">
                          <a:effectLst/>
                        </a:rPr>
                        <a:t> .</a:t>
                      </a:r>
                    </a:p>
                    <a:p>
                      <a:pPr marL="71755" marR="71755" algn="just">
                        <a:spcAft>
                          <a:spcPts val="0"/>
                        </a:spcAft>
                      </a:pPr>
                      <a:r>
                        <a:rPr lang="en-US" sz="1400" dirty="0">
                          <a:effectLst/>
                        </a:rPr>
                        <a:t> </a:t>
                      </a:r>
                    </a:p>
                    <a:p>
                      <a:pPr marL="71755" marR="71755" algn="just">
                        <a:spcAft>
                          <a:spcPts val="0"/>
                        </a:spcAft>
                      </a:pPr>
                      <a:r>
                        <a:rPr lang="en-US" sz="1400" dirty="0">
                          <a:effectLst/>
                        </a:rPr>
                        <a:t>Mustafaraj, E. and </a:t>
                      </a:r>
                      <a:r>
                        <a:rPr lang="en-US" sz="1400" dirty="0" err="1">
                          <a:effectLst/>
                        </a:rPr>
                        <a:t>Yardim</a:t>
                      </a:r>
                      <a:r>
                        <a:rPr lang="en-US" sz="1400" dirty="0">
                          <a:effectLst/>
                        </a:rPr>
                        <a:t>, Y. (2017). Review of Strengthening Techniques and Mechanical Testing for Unreinforced Masonry. MATTER: International Journal of Science and Technology, 3(2), 33-50.</a:t>
                      </a:r>
                    </a:p>
                    <a:p>
                      <a:pPr marL="71755" marR="71755" algn="just">
                        <a:spcAft>
                          <a:spcPts val="0"/>
                        </a:spcAft>
                      </a:pPr>
                      <a:r>
                        <a:rPr lang="en-US" sz="1400" dirty="0">
                          <a:effectLst/>
                        </a:rPr>
                        <a:t> </a:t>
                      </a:r>
                    </a:p>
                    <a:p>
                      <a:pPr marL="71755" marR="71755" algn="just">
                        <a:spcAft>
                          <a:spcPts val="0"/>
                        </a:spcAft>
                      </a:pPr>
                      <a:r>
                        <a:rPr lang="en-US" sz="1400" dirty="0">
                          <a:effectLst/>
                        </a:rPr>
                        <a:t>Mustafaraj, E. and </a:t>
                      </a:r>
                      <a:r>
                        <a:rPr lang="en-US" sz="1400" dirty="0" err="1">
                          <a:effectLst/>
                        </a:rPr>
                        <a:t>Yardim</a:t>
                      </a:r>
                      <a:r>
                        <a:rPr lang="en-US" sz="1400" dirty="0">
                          <a:effectLst/>
                        </a:rPr>
                        <a:t>, Y. (2016) Determination of structural behavior of an unreinforced masonry Clock Tower using FEM analysis. American Journal of Engineering Research (AJER), 5(1), 100-104, ISSN (e): 2320-0847.</a:t>
                      </a:r>
                    </a:p>
                    <a:p>
                      <a:pPr marL="71755" marR="71755" algn="just">
                        <a:spcAft>
                          <a:spcPts val="0"/>
                        </a:spcAft>
                      </a:pPr>
                      <a:r>
                        <a:rPr lang="en-US" sz="1400" dirty="0">
                          <a:effectLst/>
                        </a:rPr>
                        <a:t> </a:t>
                      </a:r>
                    </a:p>
                    <a:p>
                      <a:pPr marL="71755" marR="71755" algn="just">
                        <a:spcAft>
                          <a:spcPts val="0"/>
                        </a:spcAft>
                      </a:pPr>
                      <a:r>
                        <a:rPr lang="en-US" sz="1400" dirty="0">
                          <a:effectLst/>
                        </a:rPr>
                        <a:t>Mustafaraj, E. and </a:t>
                      </a:r>
                      <a:r>
                        <a:rPr lang="en-US" sz="1400" dirty="0" err="1">
                          <a:effectLst/>
                        </a:rPr>
                        <a:t>Saliko</a:t>
                      </a:r>
                      <a:r>
                        <a:rPr lang="en-US" sz="1400" dirty="0">
                          <a:effectLst/>
                        </a:rPr>
                        <a:t>, D. (2016) Structural optimization of a reinforced concrete building. American Journal of Engineering Research (AJER), 5(1), 73-79 ISSN (e): 2320-0847.</a:t>
                      </a:r>
                    </a:p>
                    <a:p>
                      <a:pPr algn="just">
                        <a:spcAft>
                          <a:spcPts val="0"/>
                        </a:spcAft>
                      </a:pPr>
                      <a:r>
                        <a:rPr lang="en-US" sz="1400" dirty="0">
                          <a:effectLst/>
                        </a:rPr>
                        <a:t> </a:t>
                      </a:r>
                    </a:p>
                    <a:p>
                      <a:pPr algn="just">
                        <a:spcAft>
                          <a:spcPts val="0"/>
                        </a:spcAft>
                      </a:pPr>
                      <a:r>
                        <a:rPr lang="en-GB" sz="1400" dirty="0">
                          <a:effectLst/>
                        </a:rPr>
                        <a:t>Mustafaraj, E., and </a:t>
                      </a:r>
                      <a:r>
                        <a:rPr lang="en-GB" sz="1400" dirty="0" err="1">
                          <a:effectLst/>
                        </a:rPr>
                        <a:t>Yardim</a:t>
                      </a:r>
                      <a:r>
                        <a:rPr lang="en-GB" sz="1400" dirty="0">
                          <a:effectLst/>
                        </a:rPr>
                        <a:t>, Y. (2013).</a:t>
                      </a:r>
                      <a:r>
                        <a:rPr lang="en-US" sz="1400" dirty="0">
                          <a:effectLst/>
                        </a:rPr>
                        <a:t> “Strengthening and Restoration of Historical Structures—</a:t>
                      </a:r>
                      <a:r>
                        <a:rPr lang="en-US" sz="1400" dirty="0" err="1">
                          <a:effectLst/>
                        </a:rPr>
                        <a:t>Mirahor</a:t>
                      </a:r>
                      <a:r>
                        <a:rPr lang="en-US" sz="1400" dirty="0">
                          <a:effectLst/>
                        </a:rPr>
                        <a:t> </a:t>
                      </a:r>
                      <a:r>
                        <a:rPr lang="en-US" sz="1400" dirty="0" err="1">
                          <a:effectLst/>
                        </a:rPr>
                        <a:t>Ilyas</a:t>
                      </a:r>
                      <a:r>
                        <a:rPr lang="en-US" sz="1400" dirty="0">
                          <a:effectLst/>
                        </a:rPr>
                        <a:t> Beg Mosque in </a:t>
                      </a:r>
                      <a:r>
                        <a:rPr lang="en-US" sz="1400" dirty="0" err="1">
                          <a:effectLst/>
                        </a:rPr>
                        <a:t>Korça</a:t>
                      </a:r>
                      <a:r>
                        <a:rPr lang="en-US" sz="1400" dirty="0">
                          <a:effectLst/>
                        </a:rPr>
                        <a:t>” - Enea Mustafaraj, </a:t>
                      </a:r>
                      <a:r>
                        <a:rPr lang="en-US" sz="1400" dirty="0" err="1">
                          <a:effectLst/>
                        </a:rPr>
                        <a:t>Yavuz</a:t>
                      </a:r>
                      <a:r>
                        <a:rPr lang="en-US" sz="1400" dirty="0">
                          <a:effectLst/>
                        </a:rPr>
                        <a:t> </a:t>
                      </a:r>
                      <a:r>
                        <a:rPr lang="en-US" sz="1400" dirty="0" err="1">
                          <a:effectLst/>
                        </a:rPr>
                        <a:t>Yardim</a:t>
                      </a:r>
                      <a:r>
                        <a:rPr lang="en-US" sz="1400" dirty="0">
                          <a:effectLst/>
                        </a:rPr>
                        <a:t>. Journal of Literature and Art Studies, ISSN 2159-5836, Vol. 3, No. 12, 809-818.</a:t>
                      </a:r>
                    </a:p>
                    <a:p>
                      <a:pPr algn="just">
                        <a:spcAft>
                          <a:spcPts val="0"/>
                        </a:spcAft>
                      </a:pPr>
                      <a:r>
                        <a:rPr lang="en-US" sz="1400" dirty="0">
                          <a:effectLst/>
                        </a:rPr>
                        <a:t> </a:t>
                      </a:r>
                    </a:p>
                    <a:p>
                      <a:pPr algn="just">
                        <a:spcAft>
                          <a:spcPts val="0"/>
                        </a:spcAft>
                      </a:pPr>
                      <a:r>
                        <a:rPr lang="en-US" sz="1400" b="1" dirty="0" err="1">
                          <a:effectLst/>
                        </a:rPr>
                        <a:t>Yardim</a:t>
                      </a:r>
                      <a:r>
                        <a:rPr lang="en-US" sz="1400" b="1" dirty="0">
                          <a:effectLst/>
                        </a:rPr>
                        <a:t>, Y., and Mustafaraj, E., (2013). “Effects of soil settlement and deformed geometry on a historical structure” -, Natural Hazards and Earth System Sciences, 15, 1051-1059, 2015.  doi:10.5194/nhess-15-1051-2015.</a:t>
                      </a:r>
                    </a:p>
                    <a:p>
                      <a:pPr algn="just">
                        <a:spcAft>
                          <a:spcPts val="0"/>
                        </a:spcAft>
                      </a:pPr>
                      <a:r>
                        <a:rPr lang="en-US" sz="1400" dirty="0">
                          <a:effectLst/>
                        </a:rPr>
                        <a:t> </a:t>
                      </a:r>
                    </a:p>
                    <a:p>
                      <a:pPr marL="71755" marR="71755" algn="just">
                        <a:spcAft>
                          <a:spcPts val="0"/>
                        </a:spcAft>
                      </a:pPr>
                      <a:r>
                        <a:rPr lang="en-GB" sz="1400" dirty="0" err="1">
                          <a:effectLst/>
                        </a:rPr>
                        <a:t>Yardim</a:t>
                      </a:r>
                      <a:r>
                        <a:rPr lang="en-GB" sz="1400" dirty="0">
                          <a:effectLst/>
                        </a:rPr>
                        <a:t>, Y., and Mustafaraj, E., (2012). "Structural Assessment and Restoration of the Leaden Mosque in </a:t>
                      </a:r>
                      <a:r>
                        <a:rPr lang="en-GB" sz="1400" dirty="0" err="1">
                          <a:effectLst/>
                        </a:rPr>
                        <a:t>Berat</a:t>
                      </a:r>
                      <a:r>
                        <a:rPr lang="en-GB" sz="1400" dirty="0">
                          <a:effectLst/>
                        </a:rPr>
                        <a:t>, Albania", KSU. Journal of Engineering Sciences, 15(2).</a:t>
                      </a:r>
                      <a:endParaRPr lang="en-US" sz="1400" dirty="0">
                        <a:effectLst/>
                      </a:endParaRPr>
                    </a:p>
                  </a:txBody>
                  <a:tcPr marL="0" marR="0" marT="25400" marB="25400"/>
                </a:tc>
                <a:extLst>
                  <a:ext uri="{0D108BD9-81ED-4DB2-BD59-A6C34878D82A}">
                    <a16:rowId xmlns:a16="http://schemas.microsoft.com/office/drawing/2014/main" val="1658423370"/>
                  </a:ext>
                </a:extLst>
              </a:tr>
            </a:tbl>
          </a:graphicData>
        </a:graphic>
      </p:graphicFrame>
    </p:spTree>
    <p:extLst>
      <p:ext uri="{BB962C8B-B14F-4D97-AF65-F5344CB8AC3E}">
        <p14:creationId xmlns:p14="http://schemas.microsoft.com/office/powerpoint/2010/main" val="12089423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E74477-97AC-F945-A4F8-A9733127EC72}"/>
              </a:ext>
            </a:extLst>
          </p:cNvPr>
          <p:cNvSpPr>
            <a:spLocks noGrp="1"/>
          </p:cNvSpPr>
          <p:nvPr>
            <p:ph idx="1"/>
          </p:nvPr>
        </p:nvSpPr>
        <p:spPr/>
        <p:txBody>
          <a:bodyPr/>
          <a:lstStyle/>
          <a:p>
            <a:r>
              <a:rPr lang="en-US" dirty="0"/>
              <a:t>Conference Proceedings: (9)</a:t>
            </a:r>
          </a:p>
          <a:p>
            <a:endParaRPr lang="en-US" dirty="0"/>
          </a:p>
        </p:txBody>
      </p:sp>
      <p:sp>
        <p:nvSpPr>
          <p:cNvPr id="4" name="Title 1">
            <a:extLst>
              <a:ext uri="{FF2B5EF4-FFF2-40B4-BE49-F238E27FC236}">
                <a16:creationId xmlns:a16="http://schemas.microsoft.com/office/drawing/2014/main" id="{8A0972F6-26CF-AA4A-8839-E3C354C822D3}"/>
              </a:ext>
            </a:extLst>
          </p:cNvPr>
          <p:cNvSpPr>
            <a:spLocks noGrp="1"/>
          </p:cNvSpPr>
          <p:nvPr>
            <p:ph type="title"/>
          </p:nvPr>
        </p:nvSpPr>
        <p:spPr>
          <a:xfrm>
            <a:off x="0" y="365125"/>
            <a:ext cx="12192000" cy="1325563"/>
          </a:xfrm>
          <a:solidFill>
            <a:schemeClr val="accent1"/>
          </a:solidFill>
        </p:spPr>
        <p:txBody>
          <a:bodyPr/>
          <a:lstStyle/>
          <a:p>
            <a:r>
              <a:rPr lang="en-US" b="1" dirty="0">
                <a:solidFill>
                  <a:schemeClr val="bg1"/>
                </a:solidFill>
              </a:rPr>
              <a:t>Publications</a:t>
            </a:r>
          </a:p>
        </p:txBody>
      </p:sp>
      <p:graphicFrame>
        <p:nvGraphicFramePr>
          <p:cNvPr id="2" name="Table 1">
            <a:extLst>
              <a:ext uri="{FF2B5EF4-FFF2-40B4-BE49-F238E27FC236}">
                <a16:creationId xmlns:a16="http://schemas.microsoft.com/office/drawing/2014/main" id="{5A1D98A5-623D-A145-8D2D-D09FCFFE3F72}"/>
              </a:ext>
            </a:extLst>
          </p:cNvPr>
          <p:cNvGraphicFramePr>
            <a:graphicFrameLocks noGrp="1"/>
          </p:cNvGraphicFramePr>
          <p:nvPr>
            <p:extLst>
              <p:ext uri="{D42A27DB-BD31-4B8C-83A1-F6EECF244321}">
                <p14:modId xmlns:p14="http://schemas.microsoft.com/office/powerpoint/2010/main" val="3877785696"/>
              </p:ext>
            </p:extLst>
          </p:nvPr>
        </p:nvGraphicFramePr>
        <p:xfrm>
          <a:off x="308833" y="2373808"/>
          <a:ext cx="11386266" cy="4351338"/>
        </p:xfrm>
        <a:graphic>
          <a:graphicData uri="http://schemas.openxmlformats.org/drawingml/2006/table">
            <a:tbl>
              <a:tblPr>
                <a:tableStyleId>{5C22544A-7EE6-4342-B048-85BDC9FD1C3A}</a:tableStyleId>
              </a:tblPr>
              <a:tblGrid>
                <a:gridCol w="11386266">
                  <a:extLst>
                    <a:ext uri="{9D8B030D-6E8A-4147-A177-3AD203B41FA5}">
                      <a16:colId xmlns:a16="http://schemas.microsoft.com/office/drawing/2014/main" val="873621363"/>
                    </a:ext>
                  </a:extLst>
                </a:gridCol>
              </a:tblGrid>
              <a:tr h="4351338">
                <a:tc>
                  <a:txBody>
                    <a:bodyPr/>
                    <a:lstStyle/>
                    <a:p>
                      <a:pPr marL="71755" marR="71755">
                        <a:spcAft>
                          <a:spcPts val="0"/>
                        </a:spcAft>
                      </a:pPr>
                      <a:r>
                        <a:rPr lang="en-GB" sz="1200" dirty="0">
                          <a:effectLst/>
                        </a:rPr>
                        <a:t>Mustafaraj, E., and </a:t>
                      </a:r>
                      <a:r>
                        <a:rPr lang="en-GB" sz="1200" dirty="0" err="1">
                          <a:effectLst/>
                        </a:rPr>
                        <a:t>Yardim</a:t>
                      </a:r>
                      <a:r>
                        <a:rPr lang="en-GB" sz="1200" dirty="0">
                          <a:effectLst/>
                        </a:rPr>
                        <a:t>, Y. (2016). “External shear strengthening of unreinforced masonry panels using </a:t>
                      </a:r>
                      <a:r>
                        <a:rPr lang="en-GB" sz="1200" dirty="0" err="1">
                          <a:effectLst/>
                        </a:rPr>
                        <a:t>ferrocement</a:t>
                      </a:r>
                      <a:r>
                        <a:rPr lang="en-GB" sz="1200" dirty="0">
                          <a:effectLst/>
                        </a:rPr>
                        <a:t> jacketing” - XVI International Scientific Conference VSU'2016, 9-10 June 2016, Sofia, Bulgaria.</a:t>
                      </a:r>
                      <a:endParaRPr lang="en-US" sz="1200" dirty="0">
                        <a:effectLst/>
                      </a:endParaRPr>
                    </a:p>
                    <a:p>
                      <a:pPr algn="just">
                        <a:spcAft>
                          <a:spcPts val="0"/>
                        </a:spcAft>
                      </a:pPr>
                      <a:r>
                        <a:rPr lang="en-GB" sz="1200" dirty="0">
                          <a:effectLst/>
                        </a:rPr>
                        <a:t> </a:t>
                      </a:r>
                      <a:endParaRPr lang="en-US" sz="1200" dirty="0">
                        <a:effectLst/>
                      </a:endParaRPr>
                    </a:p>
                    <a:p>
                      <a:pPr algn="just">
                        <a:spcAft>
                          <a:spcPts val="0"/>
                        </a:spcAft>
                      </a:pPr>
                      <a:r>
                        <a:rPr lang="en-GB" sz="1200" dirty="0">
                          <a:effectLst/>
                        </a:rPr>
                        <a:t>Mustafaraj, E., and </a:t>
                      </a:r>
                      <a:r>
                        <a:rPr lang="en-GB" sz="1200" dirty="0" err="1">
                          <a:effectLst/>
                        </a:rPr>
                        <a:t>Yardim</a:t>
                      </a:r>
                      <a:r>
                        <a:rPr lang="en-GB" sz="1200" dirty="0">
                          <a:effectLst/>
                        </a:rPr>
                        <a:t>, Y. (2016). “Usage of </a:t>
                      </a:r>
                      <a:r>
                        <a:rPr lang="en-GB" sz="1200" dirty="0" err="1">
                          <a:effectLst/>
                        </a:rPr>
                        <a:t>ferrocement</a:t>
                      </a:r>
                      <a:r>
                        <a:rPr lang="en-GB" sz="1200" dirty="0">
                          <a:effectLst/>
                        </a:rPr>
                        <a:t> jacketing for strengthening of damaged unreinforced masonry (URM) walls” 3rd International Balkans Conference on Challenges of Civil Engineering, 3-BCCCE 2016, 19-21 May 2016, Tirana, Albania.</a:t>
                      </a:r>
                      <a:endParaRPr lang="en-US" sz="1200" dirty="0">
                        <a:effectLst/>
                      </a:endParaRPr>
                    </a:p>
                    <a:p>
                      <a:pPr algn="just">
                        <a:spcAft>
                          <a:spcPts val="0"/>
                        </a:spcAft>
                      </a:pPr>
                      <a:r>
                        <a:rPr lang="en-GB" sz="1200" dirty="0">
                          <a:effectLst/>
                        </a:rPr>
                        <a:t> </a:t>
                      </a:r>
                      <a:endParaRPr lang="en-US" sz="1200" dirty="0">
                        <a:effectLst/>
                      </a:endParaRPr>
                    </a:p>
                    <a:p>
                      <a:pPr algn="just">
                        <a:spcAft>
                          <a:spcPts val="0"/>
                        </a:spcAft>
                      </a:pPr>
                      <a:r>
                        <a:rPr lang="en-GB" sz="1200" dirty="0">
                          <a:effectLst/>
                        </a:rPr>
                        <a:t>Mustafaraj, E., and </a:t>
                      </a:r>
                      <a:r>
                        <a:rPr lang="en-GB" sz="1200" dirty="0" err="1">
                          <a:effectLst/>
                        </a:rPr>
                        <a:t>Yardim</a:t>
                      </a:r>
                      <a:r>
                        <a:rPr lang="en-GB" sz="1200" dirty="0">
                          <a:effectLst/>
                        </a:rPr>
                        <a:t>, Y. (2014). </a:t>
                      </a:r>
                      <a:r>
                        <a:rPr lang="en-US" sz="1200" dirty="0">
                          <a:effectLst/>
                        </a:rPr>
                        <a:t>“Structural Assessment of </a:t>
                      </a:r>
                      <a:r>
                        <a:rPr lang="en-US" sz="1200" dirty="0" err="1">
                          <a:effectLst/>
                        </a:rPr>
                        <a:t>Preza</a:t>
                      </a:r>
                      <a:r>
                        <a:rPr lang="en-US" sz="1200" dirty="0">
                          <a:effectLst/>
                        </a:rPr>
                        <a:t> Clock Tower, Albania” - ICESA 2014-International Civil Engineering &amp; Architecture Symposium for Academicians 2014, 17-20 May 2014, Side, Turkey.</a:t>
                      </a:r>
                    </a:p>
                    <a:p>
                      <a:pPr algn="just">
                        <a:spcAft>
                          <a:spcPts val="0"/>
                        </a:spcAft>
                      </a:pPr>
                      <a:r>
                        <a:rPr lang="en-US" sz="1200" dirty="0">
                          <a:effectLst/>
                        </a:rPr>
                        <a:t> </a:t>
                      </a:r>
                    </a:p>
                    <a:p>
                      <a:pPr algn="just">
                        <a:spcAft>
                          <a:spcPts val="0"/>
                        </a:spcAft>
                        <a:tabLst>
                          <a:tab pos="2171700" algn="l"/>
                        </a:tabLst>
                      </a:pPr>
                      <a:r>
                        <a:rPr lang="en-US" sz="1200" dirty="0" err="1">
                          <a:effectLst/>
                        </a:rPr>
                        <a:t>Barushi</a:t>
                      </a:r>
                      <a:r>
                        <a:rPr lang="en-US" sz="1200" dirty="0">
                          <a:effectLst/>
                        </a:rPr>
                        <a:t>, K., and Mustafaraj, E., (2013). “A case study on structural assessment and restoration of King </a:t>
                      </a:r>
                      <a:r>
                        <a:rPr lang="en-US" sz="1200" dirty="0" err="1">
                          <a:effectLst/>
                        </a:rPr>
                        <a:t>Zog's</a:t>
                      </a:r>
                      <a:r>
                        <a:rPr lang="en-US" sz="1200" dirty="0">
                          <a:effectLst/>
                        </a:rPr>
                        <a:t> villa in Durres, Albania”. 2-BCCCE 2013, 23-25 May, </a:t>
                      </a:r>
                      <a:r>
                        <a:rPr lang="en-US" sz="1200" dirty="0" err="1">
                          <a:effectLst/>
                        </a:rPr>
                        <a:t>Epoka</a:t>
                      </a:r>
                      <a:r>
                        <a:rPr lang="en-US" sz="1200" dirty="0">
                          <a:effectLst/>
                        </a:rPr>
                        <a:t> University, Albania.</a:t>
                      </a:r>
                    </a:p>
                    <a:p>
                      <a:pPr algn="just">
                        <a:spcAft>
                          <a:spcPts val="0"/>
                        </a:spcAft>
                      </a:pPr>
                      <a:r>
                        <a:rPr lang="en-US" sz="1200" dirty="0">
                          <a:effectLst/>
                        </a:rPr>
                        <a:t> </a:t>
                      </a:r>
                    </a:p>
                    <a:p>
                      <a:pPr algn="just">
                        <a:spcAft>
                          <a:spcPts val="0"/>
                        </a:spcAft>
                      </a:pPr>
                      <a:r>
                        <a:rPr lang="en-US" sz="1200" dirty="0" err="1">
                          <a:effectLst/>
                        </a:rPr>
                        <a:t>Rexhaj</a:t>
                      </a:r>
                      <a:r>
                        <a:rPr lang="en-US" sz="1200" dirty="0">
                          <a:effectLst/>
                        </a:rPr>
                        <a:t>, G., and Mustafaraj, E., (2013). “Conditional assessment of Kiri Bridge in Shkoder, Albania”. 2-BCCCE 2013, 23-25 May, </a:t>
                      </a:r>
                      <a:r>
                        <a:rPr lang="en-US" sz="1200" dirty="0" err="1">
                          <a:effectLst/>
                        </a:rPr>
                        <a:t>Epoka</a:t>
                      </a:r>
                      <a:r>
                        <a:rPr lang="en-US" sz="1200" dirty="0">
                          <a:effectLst/>
                        </a:rPr>
                        <a:t> University, Albania.</a:t>
                      </a:r>
                    </a:p>
                    <a:p>
                      <a:pPr algn="just">
                        <a:spcAft>
                          <a:spcPts val="0"/>
                        </a:spcAft>
                      </a:pPr>
                      <a:r>
                        <a:rPr lang="en-US" sz="1200" dirty="0">
                          <a:effectLst/>
                        </a:rPr>
                        <a:t> </a:t>
                      </a:r>
                    </a:p>
                    <a:p>
                      <a:pPr algn="just">
                        <a:spcAft>
                          <a:spcPts val="0"/>
                        </a:spcAft>
                      </a:pPr>
                      <a:r>
                        <a:rPr lang="en-GB" sz="1200" dirty="0">
                          <a:effectLst/>
                        </a:rPr>
                        <a:t>Mustafaraj, E.</a:t>
                      </a:r>
                      <a:r>
                        <a:rPr lang="en-US" sz="1200" dirty="0">
                          <a:effectLst/>
                        </a:rPr>
                        <a:t> (2013). “Structural assessment of historical buildings: a case study of five Ottoman Mosques in Albania”. 2-BCCCE 2013, 23-25 May, </a:t>
                      </a:r>
                      <a:r>
                        <a:rPr lang="en-US" sz="1200" dirty="0" err="1">
                          <a:effectLst/>
                        </a:rPr>
                        <a:t>Epoka</a:t>
                      </a:r>
                      <a:r>
                        <a:rPr lang="en-US" sz="1200" dirty="0">
                          <a:effectLst/>
                        </a:rPr>
                        <a:t> University, Albania.</a:t>
                      </a:r>
                    </a:p>
                    <a:p>
                      <a:pPr algn="just">
                        <a:spcAft>
                          <a:spcPts val="0"/>
                        </a:spcAft>
                      </a:pPr>
                      <a:r>
                        <a:rPr lang="en-US" sz="1200" dirty="0">
                          <a:effectLst/>
                        </a:rPr>
                        <a:t> </a:t>
                      </a:r>
                    </a:p>
                    <a:p>
                      <a:pPr algn="just">
                        <a:spcAft>
                          <a:spcPts val="0"/>
                        </a:spcAft>
                      </a:pPr>
                      <a:r>
                        <a:rPr lang="en-GB" sz="1200" dirty="0">
                          <a:effectLst/>
                        </a:rPr>
                        <a:t>Mustafaraj, E., and </a:t>
                      </a:r>
                      <a:r>
                        <a:rPr lang="en-GB" sz="1200" dirty="0" err="1">
                          <a:effectLst/>
                        </a:rPr>
                        <a:t>Yardim</a:t>
                      </a:r>
                      <a:r>
                        <a:rPr lang="en-GB" sz="1200" dirty="0">
                          <a:effectLst/>
                        </a:rPr>
                        <a:t>, Y. (2013). </a:t>
                      </a:r>
                      <a:r>
                        <a:rPr lang="en-US" sz="1200" dirty="0">
                          <a:effectLst/>
                        </a:rPr>
                        <a:t>“Repair and Strengthening of Historical Structures: </a:t>
                      </a:r>
                      <a:r>
                        <a:rPr lang="en-US" sz="1200" dirty="0" err="1">
                          <a:effectLst/>
                        </a:rPr>
                        <a:t>Naziresha’s</a:t>
                      </a:r>
                      <a:r>
                        <a:rPr lang="en-US" sz="1200" dirty="0">
                          <a:effectLst/>
                        </a:rPr>
                        <a:t> Mosque in Elbasan”. 3rd Annual International Conference on Civil Engineering, 10-13 June 2013, Athens, Greece.</a:t>
                      </a:r>
                    </a:p>
                    <a:p>
                      <a:pPr algn="just">
                        <a:spcAft>
                          <a:spcPts val="0"/>
                        </a:spcAft>
                      </a:pPr>
                      <a:r>
                        <a:rPr lang="en-US" sz="1200" dirty="0">
                          <a:effectLst/>
                        </a:rPr>
                        <a:t> </a:t>
                      </a:r>
                    </a:p>
                    <a:p>
                      <a:pPr algn="just">
                        <a:spcAft>
                          <a:spcPts val="0"/>
                        </a:spcAft>
                      </a:pPr>
                      <a:r>
                        <a:rPr lang="en-US" sz="1200" dirty="0" err="1">
                          <a:effectLst/>
                        </a:rPr>
                        <a:t>Keci</a:t>
                      </a:r>
                      <a:r>
                        <a:rPr lang="en-US" sz="1200" dirty="0">
                          <a:effectLst/>
                        </a:rPr>
                        <a:t>, J., and Mustafaraj, E., (2013). “Practices, Barriers and Challenges of Risk Management Implementation in Albanian Construction Industry”. 3rd Annual International Conference on Civil Engineering, 10-13 June 2013, Athens, Greece.</a:t>
                      </a:r>
                    </a:p>
                    <a:p>
                      <a:pPr algn="just">
                        <a:spcAft>
                          <a:spcPts val="0"/>
                        </a:spcAft>
                      </a:pPr>
                      <a:r>
                        <a:rPr lang="en-US" sz="1200" dirty="0">
                          <a:effectLst/>
                        </a:rPr>
                        <a:t> </a:t>
                      </a:r>
                    </a:p>
                    <a:p>
                      <a:pPr algn="just">
                        <a:spcAft>
                          <a:spcPts val="0"/>
                        </a:spcAft>
                      </a:pPr>
                      <a:r>
                        <a:rPr lang="en-US" sz="1200" dirty="0" err="1">
                          <a:effectLst/>
                        </a:rPr>
                        <a:t>Yardim</a:t>
                      </a:r>
                      <a:r>
                        <a:rPr lang="en-US" sz="1200" dirty="0">
                          <a:effectLst/>
                        </a:rPr>
                        <a:t>, Y., and Mustafaraj, E., (2013). “Geometric imperfection effect on historical building under earthquake load”. Vienna Congress on Recent Advances in Earthquake Engineering and Structural Dynamics 2013 (VEESD 2013), C. Adam, R. </a:t>
                      </a:r>
                      <a:r>
                        <a:rPr lang="en-US" sz="1200" dirty="0" err="1">
                          <a:effectLst/>
                        </a:rPr>
                        <a:t>Heuer</a:t>
                      </a:r>
                      <a:r>
                        <a:rPr lang="en-US" sz="1200" dirty="0">
                          <a:effectLst/>
                        </a:rPr>
                        <a:t>, W. </a:t>
                      </a:r>
                      <a:r>
                        <a:rPr lang="en-US" sz="1200" dirty="0" err="1">
                          <a:effectLst/>
                        </a:rPr>
                        <a:t>Lenhardt</a:t>
                      </a:r>
                      <a:r>
                        <a:rPr lang="en-US" sz="1200" dirty="0">
                          <a:effectLst/>
                        </a:rPr>
                        <a:t> &amp; C. </a:t>
                      </a:r>
                      <a:r>
                        <a:rPr lang="en-US" sz="1200" dirty="0" err="1">
                          <a:effectLst/>
                        </a:rPr>
                        <a:t>Schranz</a:t>
                      </a:r>
                      <a:r>
                        <a:rPr lang="en-US" sz="1200" dirty="0">
                          <a:effectLst/>
                        </a:rPr>
                        <a:t> (</a:t>
                      </a:r>
                      <a:r>
                        <a:rPr lang="en-US" sz="1200" dirty="0" err="1">
                          <a:effectLst/>
                        </a:rPr>
                        <a:t>eds</a:t>
                      </a:r>
                      <a:r>
                        <a:rPr lang="en-US" sz="1200" dirty="0">
                          <a:effectLst/>
                        </a:rPr>
                        <a:t>), 28-30 August 2013, Vienna, Austria.</a:t>
                      </a:r>
                      <a:endParaRPr lang="en-US" sz="1200" dirty="0">
                        <a:effectLst/>
                        <a:latin typeface="Arial Narrow" panose="020B0604020202020204" pitchFamily="34" charset="0"/>
                        <a:ea typeface="Times New Roman" panose="02020603050405020304" pitchFamily="18" charset="0"/>
                        <a:cs typeface="Times New Roman" panose="02020603050405020304" pitchFamily="18" charset="0"/>
                      </a:endParaRPr>
                    </a:p>
                  </a:txBody>
                  <a:tcPr marL="0" marR="0" marT="24724" marB="24724"/>
                </a:tc>
                <a:extLst>
                  <a:ext uri="{0D108BD9-81ED-4DB2-BD59-A6C34878D82A}">
                    <a16:rowId xmlns:a16="http://schemas.microsoft.com/office/drawing/2014/main" val="1407989093"/>
                  </a:ext>
                </a:extLst>
              </a:tr>
            </a:tbl>
          </a:graphicData>
        </a:graphic>
      </p:graphicFrame>
    </p:spTree>
    <p:extLst>
      <p:ext uri="{BB962C8B-B14F-4D97-AF65-F5344CB8AC3E}">
        <p14:creationId xmlns:p14="http://schemas.microsoft.com/office/powerpoint/2010/main" val="253385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E74477-97AC-F945-A4F8-A9733127EC72}"/>
              </a:ext>
            </a:extLst>
          </p:cNvPr>
          <p:cNvSpPr>
            <a:spLocks noGrp="1"/>
          </p:cNvSpPr>
          <p:nvPr>
            <p:ph idx="1"/>
          </p:nvPr>
        </p:nvSpPr>
        <p:spPr>
          <a:xfrm>
            <a:off x="838200" y="1825625"/>
            <a:ext cx="10515600" cy="548183"/>
          </a:xfrm>
        </p:spPr>
        <p:txBody>
          <a:bodyPr/>
          <a:lstStyle/>
          <a:p>
            <a:r>
              <a:rPr lang="en-US" dirty="0"/>
              <a:t>Book Chapters: (2)</a:t>
            </a:r>
          </a:p>
          <a:p>
            <a:endParaRPr lang="en-US" dirty="0"/>
          </a:p>
        </p:txBody>
      </p:sp>
      <p:sp>
        <p:nvSpPr>
          <p:cNvPr id="4" name="Title 1">
            <a:extLst>
              <a:ext uri="{FF2B5EF4-FFF2-40B4-BE49-F238E27FC236}">
                <a16:creationId xmlns:a16="http://schemas.microsoft.com/office/drawing/2014/main" id="{8A0972F6-26CF-AA4A-8839-E3C354C822D3}"/>
              </a:ext>
            </a:extLst>
          </p:cNvPr>
          <p:cNvSpPr>
            <a:spLocks noGrp="1"/>
          </p:cNvSpPr>
          <p:nvPr>
            <p:ph type="title"/>
          </p:nvPr>
        </p:nvSpPr>
        <p:spPr>
          <a:xfrm>
            <a:off x="0" y="365125"/>
            <a:ext cx="12192000" cy="1325563"/>
          </a:xfrm>
          <a:solidFill>
            <a:schemeClr val="accent1"/>
          </a:solidFill>
        </p:spPr>
        <p:txBody>
          <a:bodyPr/>
          <a:lstStyle/>
          <a:p>
            <a:r>
              <a:rPr lang="en-US" b="1" dirty="0">
                <a:solidFill>
                  <a:schemeClr val="bg1"/>
                </a:solidFill>
              </a:rPr>
              <a:t>Publications</a:t>
            </a:r>
          </a:p>
        </p:txBody>
      </p:sp>
      <p:graphicFrame>
        <p:nvGraphicFramePr>
          <p:cNvPr id="6" name="Table 5">
            <a:extLst>
              <a:ext uri="{FF2B5EF4-FFF2-40B4-BE49-F238E27FC236}">
                <a16:creationId xmlns:a16="http://schemas.microsoft.com/office/drawing/2014/main" id="{2BCD1878-48D4-7F42-8ADF-335D7479247C}"/>
              </a:ext>
            </a:extLst>
          </p:cNvPr>
          <p:cNvGraphicFramePr>
            <a:graphicFrameLocks noGrp="1"/>
          </p:cNvGraphicFramePr>
          <p:nvPr>
            <p:extLst>
              <p:ext uri="{D42A27DB-BD31-4B8C-83A1-F6EECF244321}">
                <p14:modId xmlns:p14="http://schemas.microsoft.com/office/powerpoint/2010/main" val="1180436053"/>
              </p:ext>
            </p:extLst>
          </p:nvPr>
        </p:nvGraphicFramePr>
        <p:xfrm>
          <a:off x="308833" y="2373808"/>
          <a:ext cx="11386266" cy="1146728"/>
        </p:xfrm>
        <a:graphic>
          <a:graphicData uri="http://schemas.openxmlformats.org/drawingml/2006/table">
            <a:tbl>
              <a:tblPr>
                <a:tableStyleId>{5C22544A-7EE6-4342-B048-85BDC9FD1C3A}</a:tableStyleId>
              </a:tblPr>
              <a:tblGrid>
                <a:gridCol w="11386266">
                  <a:extLst>
                    <a:ext uri="{9D8B030D-6E8A-4147-A177-3AD203B41FA5}">
                      <a16:colId xmlns:a16="http://schemas.microsoft.com/office/drawing/2014/main" val="873621363"/>
                    </a:ext>
                  </a:extLst>
                </a:gridCol>
              </a:tblGrid>
              <a:tr h="1107059">
                <a:tc>
                  <a:txBody>
                    <a:bodyPr/>
                    <a:lstStyle/>
                    <a:p>
                      <a:r>
                        <a:rPr lang="en-GB" sz="1200" dirty="0">
                          <a:effectLst/>
                        </a:rPr>
                        <a:t> </a:t>
                      </a:r>
                      <a:r>
                        <a:rPr lang="en-GB" sz="1200" kern="1200" dirty="0" err="1">
                          <a:solidFill>
                            <a:schemeClr val="dk1"/>
                          </a:solidFill>
                          <a:effectLst/>
                          <a:latin typeface="+mn-lt"/>
                          <a:ea typeface="+mn-ea"/>
                          <a:cs typeface="+mn-cs"/>
                        </a:rPr>
                        <a:t>Yardim</a:t>
                      </a:r>
                      <a:r>
                        <a:rPr lang="en-GB" sz="1200" kern="1200" dirty="0">
                          <a:solidFill>
                            <a:schemeClr val="dk1"/>
                          </a:solidFill>
                          <a:effectLst/>
                          <a:latin typeface="+mn-lt"/>
                          <a:ea typeface="+mn-ea"/>
                          <a:cs typeface="+mn-cs"/>
                        </a:rPr>
                        <a:t>, Y. and</a:t>
                      </a:r>
                      <a:r>
                        <a:rPr lang="en-GB" sz="1200" b="1" kern="1200" dirty="0">
                          <a:solidFill>
                            <a:schemeClr val="dk1"/>
                          </a:solidFill>
                          <a:effectLst/>
                          <a:latin typeface="+mn-lt"/>
                          <a:ea typeface="+mn-ea"/>
                          <a:cs typeface="+mn-cs"/>
                        </a:rPr>
                        <a:t> Mustafaraj, E</a:t>
                      </a:r>
                      <a:r>
                        <a:rPr lang="en-GB" sz="1200" kern="1200" dirty="0">
                          <a:solidFill>
                            <a:schemeClr val="dk1"/>
                          </a:solidFill>
                          <a:effectLst/>
                          <a:latin typeface="+mn-lt"/>
                          <a:ea typeface="+mn-ea"/>
                          <a:cs typeface="+mn-cs"/>
                        </a:rPr>
                        <a:t>.  (2015). </a:t>
                      </a:r>
                      <a:r>
                        <a:rPr lang="en-GB" sz="1200" b="1" kern="1200" dirty="0">
                          <a:solidFill>
                            <a:schemeClr val="dk1"/>
                          </a:solidFill>
                          <a:effectLst/>
                          <a:latin typeface="+mn-lt"/>
                          <a:ea typeface="+mn-ea"/>
                          <a:cs typeface="+mn-cs"/>
                        </a:rPr>
                        <a:t>Chapter 17 “Selected Assessment and Retrofitting Application Techniques for Historical Unreinforced Masonry Buildings”</a:t>
                      </a:r>
                      <a:r>
                        <a:rPr lang="en-GB" sz="1200" kern="1200" dirty="0">
                          <a:solidFill>
                            <a:schemeClr val="dk1"/>
                          </a:solidFill>
                          <a:effectLst/>
                          <a:latin typeface="+mn-lt"/>
                          <a:ea typeface="+mn-ea"/>
                          <a:cs typeface="+mn-cs"/>
                        </a:rPr>
                        <a:t> In book: Seismic Assessment and Rehabilitation of Historic Structures, Publisher: IGI Global, Editors: Panagiotis G. </a:t>
                      </a:r>
                      <a:r>
                        <a:rPr lang="en-GB" sz="1200" kern="1200" dirty="0" err="1">
                          <a:solidFill>
                            <a:schemeClr val="dk1"/>
                          </a:solidFill>
                          <a:effectLst/>
                          <a:latin typeface="+mn-lt"/>
                          <a:ea typeface="+mn-ea"/>
                          <a:cs typeface="+mn-cs"/>
                        </a:rPr>
                        <a:t>Asteris</a:t>
                      </a:r>
                      <a:r>
                        <a:rPr lang="en-GB" sz="1200" kern="1200" dirty="0">
                          <a:solidFill>
                            <a:schemeClr val="dk1"/>
                          </a:solidFill>
                          <a:effectLst/>
                          <a:latin typeface="+mn-lt"/>
                          <a:ea typeface="+mn-ea"/>
                          <a:cs typeface="+mn-cs"/>
                        </a:rPr>
                        <a:t>, </a:t>
                      </a:r>
                      <a:r>
                        <a:rPr lang="en-GB" sz="1200" kern="1200" dirty="0" err="1">
                          <a:solidFill>
                            <a:schemeClr val="dk1"/>
                          </a:solidFill>
                          <a:effectLst/>
                          <a:latin typeface="+mn-lt"/>
                          <a:ea typeface="+mn-ea"/>
                          <a:cs typeface="+mn-cs"/>
                        </a:rPr>
                        <a:t>Vagelis</a:t>
                      </a:r>
                      <a:r>
                        <a:rPr lang="en-GB" sz="1200" kern="1200" dirty="0">
                          <a:solidFill>
                            <a:schemeClr val="dk1"/>
                          </a:solidFill>
                          <a:effectLst/>
                          <a:latin typeface="+mn-lt"/>
                          <a:ea typeface="+mn-ea"/>
                          <a:cs typeface="+mn-cs"/>
                        </a:rPr>
                        <a:t> </a:t>
                      </a:r>
                      <a:r>
                        <a:rPr lang="en-GB" sz="1200" kern="1200" dirty="0" err="1">
                          <a:solidFill>
                            <a:schemeClr val="dk1"/>
                          </a:solidFill>
                          <a:effectLst/>
                          <a:latin typeface="+mn-lt"/>
                          <a:ea typeface="+mn-ea"/>
                          <a:cs typeface="+mn-cs"/>
                        </a:rPr>
                        <a:t>Plevris</a:t>
                      </a:r>
                      <a:r>
                        <a:rPr lang="en-GB" sz="1200" kern="1200" dirty="0">
                          <a:solidFill>
                            <a:schemeClr val="dk1"/>
                          </a:solidFill>
                          <a:effectLst/>
                          <a:latin typeface="+mn-lt"/>
                          <a:ea typeface="+mn-ea"/>
                          <a:cs typeface="+mn-cs"/>
                        </a:rPr>
                        <a:t>.</a:t>
                      </a:r>
                      <a:endParaRPr lang="en-US" sz="1200" kern="1200" dirty="0">
                        <a:solidFill>
                          <a:schemeClr val="dk1"/>
                        </a:solidFill>
                        <a:effectLst/>
                        <a:latin typeface="+mn-lt"/>
                        <a:ea typeface="+mn-ea"/>
                        <a:cs typeface="+mn-cs"/>
                      </a:endParaRPr>
                    </a:p>
                    <a:p>
                      <a:r>
                        <a:rPr lang="en-GB" sz="1200" kern="1200" dirty="0">
                          <a:solidFill>
                            <a:schemeClr val="dk1"/>
                          </a:solidFill>
                          <a:effectLst/>
                          <a:latin typeface="+mn-lt"/>
                          <a:ea typeface="+mn-ea"/>
                          <a:cs typeface="+mn-cs"/>
                        </a:rPr>
                        <a:t> </a:t>
                      </a:r>
                      <a:endParaRPr lang="en-US" sz="1200" kern="1200" dirty="0">
                        <a:solidFill>
                          <a:schemeClr val="dk1"/>
                        </a:solidFill>
                        <a:effectLst/>
                        <a:latin typeface="+mn-lt"/>
                        <a:ea typeface="+mn-ea"/>
                        <a:cs typeface="+mn-cs"/>
                      </a:endParaRPr>
                    </a:p>
                    <a:p>
                      <a:r>
                        <a:rPr lang="en-GB" sz="1200" kern="1200" dirty="0" err="1">
                          <a:solidFill>
                            <a:schemeClr val="dk1"/>
                          </a:solidFill>
                          <a:effectLst/>
                          <a:latin typeface="+mn-lt"/>
                          <a:ea typeface="+mn-ea"/>
                          <a:cs typeface="+mn-cs"/>
                        </a:rPr>
                        <a:t>Keci</a:t>
                      </a:r>
                      <a:r>
                        <a:rPr lang="en-GB" sz="1200" kern="1200" dirty="0">
                          <a:solidFill>
                            <a:schemeClr val="dk1"/>
                          </a:solidFill>
                          <a:effectLst/>
                          <a:latin typeface="+mn-lt"/>
                          <a:ea typeface="+mn-ea"/>
                          <a:cs typeface="+mn-cs"/>
                        </a:rPr>
                        <a:t>, J. and </a:t>
                      </a:r>
                      <a:r>
                        <a:rPr lang="en-GB" sz="1200" b="1" kern="1200" dirty="0">
                          <a:solidFill>
                            <a:schemeClr val="dk1"/>
                          </a:solidFill>
                          <a:effectLst/>
                          <a:latin typeface="+mn-lt"/>
                          <a:ea typeface="+mn-ea"/>
                          <a:cs typeface="+mn-cs"/>
                        </a:rPr>
                        <a:t>Mustafaraj, E</a:t>
                      </a:r>
                      <a:r>
                        <a:rPr lang="en-GB" sz="1200" kern="1200" dirty="0">
                          <a:solidFill>
                            <a:schemeClr val="dk1"/>
                          </a:solidFill>
                          <a:effectLst/>
                          <a:latin typeface="+mn-lt"/>
                          <a:ea typeface="+mn-ea"/>
                          <a:cs typeface="+mn-cs"/>
                        </a:rPr>
                        <a:t>. (2015).  </a:t>
                      </a:r>
                      <a:r>
                        <a:rPr lang="en-GB" sz="1200" b="1" kern="1200" dirty="0">
                          <a:solidFill>
                            <a:schemeClr val="dk1"/>
                          </a:solidFill>
                          <a:effectLst/>
                          <a:latin typeface="+mn-lt"/>
                          <a:ea typeface="+mn-ea"/>
                          <a:cs typeface="+mn-cs"/>
                        </a:rPr>
                        <a:t>Chapter 13 “Practices, Barriers and Challenges of Risk Management Implementation in Albanian Construction Industry”</a:t>
                      </a:r>
                      <a:r>
                        <a:rPr lang="en-GB" sz="1200" kern="1200" dirty="0">
                          <a:solidFill>
                            <a:schemeClr val="dk1"/>
                          </a:solidFill>
                          <a:effectLst/>
                          <a:latin typeface="+mn-lt"/>
                          <a:ea typeface="+mn-ea"/>
                          <a:cs typeface="+mn-cs"/>
                        </a:rPr>
                        <a:t> In book: Urban Planning and Civil Engineering, Edited by Virginia P. </a:t>
                      </a:r>
                      <a:r>
                        <a:rPr lang="en-GB" sz="1200" kern="1200" dirty="0" err="1">
                          <a:solidFill>
                            <a:schemeClr val="dk1"/>
                          </a:solidFill>
                          <a:effectLst/>
                          <a:latin typeface="+mn-lt"/>
                          <a:ea typeface="+mn-ea"/>
                          <a:cs typeface="+mn-cs"/>
                        </a:rPr>
                        <a:t>Sisiopiku</a:t>
                      </a:r>
                      <a:r>
                        <a:rPr lang="en-GB" sz="1200" kern="1200" dirty="0">
                          <a:solidFill>
                            <a:schemeClr val="dk1"/>
                          </a:solidFill>
                          <a:effectLst/>
                          <a:latin typeface="+mn-lt"/>
                          <a:ea typeface="+mn-ea"/>
                          <a:cs typeface="+mn-cs"/>
                        </a:rPr>
                        <a:t> </a:t>
                      </a:r>
                      <a:r>
                        <a:rPr lang="en-GB" sz="1200" kern="1200" dirty="0" err="1">
                          <a:solidFill>
                            <a:schemeClr val="dk1"/>
                          </a:solidFill>
                          <a:effectLst/>
                          <a:latin typeface="+mn-lt"/>
                          <a:ea typeface="+mn-ea"/>
                          <a:cs typeface="+mn-cs"/>
                        </a:rPr>
                        <a:t>Ossama</a:t>
                      </a:r>
                      <a:r>
                        <a:rPr lang="en-GB" sz="1200" kern="1200" dirty="0">
                          <a:solidFill>
                            <a:schemeClr val="dk1"/>
                          </a:solidFill>
                          <a:effectLst/>
                          <a:latin typeface="+mn-lt"/>
                          <a:ea typeface="+mn-ea"/>
                          <a:cs typeface="+mn-cs"/>
                        </a:rPr>
                        <a:t> E. Ramadan, Athens Institute for Education &amp; Research (ATINER).</a:t>
                      </a:r>
                      <a:endParaRPr lang="en-US" sz="1200" kern="1200" dirty="0">
                        <a:solidFill>
                          <a:schemeClr val="dk1"/>
                        </a:solidFill>
                        <a:effectLst/>
                        <a:latin typeface="+mn-lt"/>
                        <a:ea typeface="+mn-ea"/>
                        <a:cs typeface="+mn-cs"/>
                      </a:endParaRPr>
                    </a:p>
                    <a:p>
                      <a:pPr algn="just">
                        <a:spcAft>
                          <a:spcPts val="0"/>
                        </a:spcAft>
                      </a:pPr>
                      <a:endParaRPr lang="en-US" sz="1200" dirty="0">
                        <a:effectLst/>
                      </a:endParaRPr>
                    </a:p>
                  </a:txBody>
                  <a:tcPr marL="0" marR="0" marT="24724" marB="24724"/>
                </a:tc>
                <a:extLst>
                  <a:ext uri="{0D108BD9-81ED-4DB2-BD59-A6C34878D82A}">
                    <a16:rowId xmlns:a16="http://schemas.microsoft.com/office/drawing/2014/main" val="1407989093"/>
                  </a:ext>
                </a:extLst>
              </a:tr>
            </a:tbl>
          </a:graphicData>
        </a:graphic>
      </p:graphicFrame>
      <p:sp>
        <p:nvSpPr>
          <p:cNvPr id="8" name="Content Placeholder 2">
            <a:extLst>
              <a:ext uri="{FF2B5EF4-FFF2-40B4-BE49-F238E27FC236}">
                <a16:creationId xmlns:a16="http://schemas.microsoft.com/office/drawing/2014/main" id="{6BF580EB-8570-4241-BEA6-CCE22DB17E7D}"/>
              </a:ext>
            </a:extLst>
          </p:cNvPr>
          <p:cNvSpPr txBox="1">
            <a:spLocks/>
          </p:cNvSpPr>
          <p:nvPr/>
        </p:nvSpPr>
        <p:spPr>
          <a:xfrm>
            <a:off x="838200" y="3794627"/>
            <a:ext cx="10515600" cy="5481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Books: (2)</a:t>
            </a:r>
          </a:p>
          <a:p>
            <a:endParaRPr lang="en-US" dirty="0"/>
          </a:p>
        </p:txBody>
      </p:sp>
      <p:graphicFrame>
        <p:nvGraphicFramePr>
          <p:cNvPr id="9" name="Table 8">
            <a:extLst>
              <a:ext uri="{FF2B5EF4-FFF2-40B4-BE49-F238E27FC236}">
                <a16:creationId xmlns:a16="http://schemas.microsoft.com/office/drawing/2014/main" id="{BFBD3C4F-D30A-3F49-831C-A56FCC90E51C}"/>
              </a:ext>
            </a:extLst>
          </p:cNvPr>
          <p:cNvGraphicFramePr>
            <a:graphicFrameLocks noGrp="1"/>
          </p:cNvGraphicFramePr>
          <p:nvPr>
            <p:extLst>
              <p:ext uri="{D42A27DB-BD31-4B8C-83A1-F6EECF244321}">
                <p14:modId xmlns:p14="http://schemas.microsoft.com/office/powerpoint/2010/main" val="3905895536"/>
              </p:ext>
            </p:extLst>
          </p:nvPr>
        </p:nvGraphicFramePr>
        <p:xfrm>
          <a:off x="336612" y="4502281"/>
          <a:ext cx="11330708" cy="660400"/>
        </p:xfrm>
        <a:graphic>
          <a:graphicData uri="http://schemas.openxmlformats.org/drawingml/2006/table">
            <a:tbl>
              <a:tblPr>
                <a:tableStyleId>{5C22544A-7EE6-4342-B048-85BDC9FD1C3A}</a:tableStyleId>
              </a:tblPr>
              <a:tblGrid>
                <a:gridCol w="11330708">
                  <a:extLst>
                    <a:ext uri="{9D8B030D-6E8A-4147-A177-3AD203B41FA5}">
                      <a16:colId xmlns:a16="http://schemas.microsoft.com/office/drawing/2014/main" val="3263142196"/>
                    </a:ext>
                  </a:extLst>
                </a:gridCol>
              </a:tblGrid>
              <a:tr h="0">
                <a:tc>
                  <a:txBody>
                    <a:bodyPr/>
                    <a:lstStyle/>
                    <a:p>
                      <a:pPr marL="71755" marR="71755" algn="just">
                        <a:spcAft>
                          <a:spcPts val="0"/>
                        </a:spcAft>
                      </a:pPr>
                      <a:r>
                        <a:rPr lang="en-GB" sz="1000" dirty="0">
                          <a:effectLst/>
                        </a:rPr>
                        <a:t>Mustafaraj E, </a:t>
                      </a:r>
                      <a:r>
                        <a:rPr lang="en-GB" sz="1000" dirty="0" err="1">
                          <a:effectLst/>
                        </a:rPr>
                        <a:t>Gjonaj</a:t>
                      </a:r>
                      <a:r>
                        <a:rPr lang="en-GB" sz="1000" dirty="0">
                          <a:effectLst/>
                        </a:rPr>
                        <a:t>, I., and </a:t>
                      </a:r>
                      <a:r>
                        <a:rPr lang="en-GB" sz="1000" dirty="0" err="1">
                          <a:effectLst/>
                        </a:rPr>
                        <a:t>Ponari</a:t>
                      </a:r>
                      <a:r>
                        <a:rPr lang="en-GB" sz="1000" dirty="0">
                          <a:effectLst/>
                        </a:rPr>
                        <a:t>, K.  (2015): "SIGURIA NE PUNE" Manual per </a:t>
                      </a:r>
                      <a:r>
                        <a:rPr lang="en-GB" sz="1000" dirty="0" err="1">
                          <a:effectLst/>
                        </a:rPr>
                        <a:t>punen</a:t>
                      </a:r>
                      <a:r>
                        <a:rPr lang="en-GB" sz="1000" dirty="0">
                          <a:effectLst/>
                        </a:rPr>
                        <a:t> ne </a:t>
                      </a:r>
                      <a:r>
                        <a:rPr lang="en-GB" sz="1000" dirty="0" err="1">
                          <a:effectLst/>
                        </a:rPr>
                        <a:t>kantier</a:t>
                      </a:r>
                      <a:r>
                        <a:rPr lang="en-GB" sz="1000" dirty="0">
                          <a:effectLst/>
                        </a:rPr>
                        <a:t>. 02/2015; </a:t>
                      </a:r>
                      <a:r>
                        <a:rPr lang="en-GB" sz="1000" dirty="0" err="1">
                          <a:effectLst/>
                        </a:rPr>
                        <a:t>Dita</a:t>
                      </a:r>
                      <a:r>
                        <a:rPr lang="en-GB" sz="1000" dirty="0">
                          <a:effectLst/>
                        </a:rPr>
                        <a:t> 2000, ISBN: 978-9928-187-17-8.</a:t>
                      </a:r>
                      <a:endParaRPr lang="en-US" sz="1000" dirty="0">
                        <a:effectLst/>
                      </a:endParaRPr>
                    </a:p>
                    <a:p>
                      <a:pPr marL="71755" marR="71755" algn="just">
                        <a:spcAft>
                          <a:spcPts val="0"/>
                        </a:spcAft>
                      </a:pPr>
                      <a:r>
                        <a:rPr lang="en-GB" sz="1000" dirty="0">
                          <a:effectLst/>
                        </a:rPr>
                        <a:t> </a:t>
                      </a:r>
                      <a:endParaRPr lang="en-US" sz="1000" dirty="0">
                        <a:effectLst/>
                      </a:endParaRPr>
                    </a:p>
                    <a:p>
                      <a:pPr algn="just">
                        <a:spcAft>
                          <a:spcPts val="0"/>
                        </a:spcAft>
                      </a:pPr>
                      <a:r>
                        <a:rPr lang="en-GB" sz="1000" dirty="0">
                          <a:effectLst/>
                        </a:rPr>
                        <a:t>Mustafaraj, E.</a:t>
                      </a:r>
                      <a:r>
                        <a:rPr lang="en-US" sz="1000" dirty="0">
                          <a:effectLst/>
                        </a:rPr>
                        <a:t> (2014). “Assessment of Historical Structures, A case study of five Ottoman Mosques in Albania”, LAP Lambert Academic Publishing, ISBN: 978-3-659-21414-1, March 13, 2014.</a:t>
                      </a:r>
                    </a:p>
                    <a:p>
                      <a:pPr marL="71755" marR="71755">
                        <a:spcAft>
                          <a:spcPts val="0"/>
                        </a:spcAft>
                      </a:pPr>
                      <a:r>
                        <a:rPr lang="en-US" sz="1000" dirty="0">
                          <a:effectLst/>
                        </a:rPr>
                        <a:t> </a:t>
                      </a:r>
                      <a:endParaRPr lang="en-US" sz="1000" dirty="0">
                        <a:effectLst/>
                        <a:latin typeface="Arial Narrow" panose="020B0604020202020204" pitchFamily="34" charset="0"/>
                        <a:ea typeface="Times New Roman" panose="02020603050405020304" pitchFamily="18" charset="0"/>
                        <a:cs typeface="Times New Roman" panose="02020603050405020304" pitchFamily="18" charset="0"/>
                      </a:endParaRPr>
                    </a:p>
                  </a:txBody>
                  <a:tcPr marL="0" marR="0" marT="25400" marB="25400"/>
                </a:tc>
                <a:extLst>
                  <a:ext uri="{0D108BD9-81ED-4DB2-BD59-A6C34878D82A}">
                    <a16:rowId xmlns:a16="http://schemas.microsoft.com/office/drawing/2014/main" val="4200871051"/>
                  </a:ext>
                </a:extLst>
              </a:tr>
            </a:tbl>
          </a:graphicData>
        </a:graphic>
      </p:graphicFrame>
    </p:spTree>
    <p:extLst>
      <p:ext uri="{BB962C8B-B14F-4D97-AF65-F5344CB8AC3E}">
        <p14:creationId xmlns:p14="http://schemas.microsoft.com/office/powerpoint/2010/main" val="1297608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AE2FAC-379E-294A-8381-DF92D226F71E}"/>
              </a:ext>
            </a:extLst>
          </p:cNvPr>
          <p:cNvPicPr>
            <a:picLocks noChangeAspect="1"/>
          </p:cNvPicPr>
          <p:nvPr/>
        </p:nvPicPr>
        <p:blipFill rotWithShape="1">
          <a:blip r:embed="rId2"/>
          <a:srcRect t="8889" b="8406"/>
          <a:stretch/>
        </p:blipFill>
        <p:spPr>
          <a:xfrm>
            <a:off x="0" y="331304"/>
            <a:ext cx="12192000" cy="6302144"/>
          </a:xfrm>
          <a:prstGeom prst="rect">
            <a:avLst/>
          </a:prstGeom>
        </p:spPr>
      </p:pic>
      <p:sp>
        <p:nvSpPr>
          <p:cNvPr id="7" name="Down Arrow 6">
            <a:extLst>
              <a:ext uri="{FF2B5EF4-FFF2-40B4-BE49-F238E27FC236}">
                <a16:creationId xmlns:a16="http://schemas.microsoft.com/office/drawing/2014/main" id="{EF88F1F9-8791-114A-9457-72C00CF2E089}"/>
              </a:ext>
            </a:extLst>
          </p:cNvPr>
          <p:cNvSpPr/>
          <p:nvPr/>
        </p:nvSpPr>
        <p:spPr>
          <a:xfrm>
            <a:off x="5787485" y="4850295"/>
            <a:ext cx="308515" cy="62285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9" name="Rectangle 8">
            <a:extLst>
              <a:ext uri="{FF2B5EF4-FFF2-40B4-BE49-F238E27FC236}">
                <a16:creationId xmlns:a16="http://schemas.microsoft.com/office/drawing/2014/main" id="{04998048-2904-A443-A869-374FBB918ACE}"/>
              </a:ext>
            </a:extLst>
          </p:cNvPr>
          <p:cNvSpPr/>
          <p:nvPr/>
        </p:nvSpPr>
        <p:spPr>
          <a:xfrm>
            <a:off x="5787485" y="4346713"/>
            <a:ext cx="3025211" cy="39756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8" name="Picture 7">
            <a:extLst>
              <a:ext uri="{FF2B5EF4-FFF2-40B4-BE49-F238E27FC236}">
                <a16:creationId xmlns:a16="http://schemas.microsoft.com/office/drawing/2014/main" id="{A7F45229-77FE-7F47-9C1F-690975C6F10B}"/>
              </a:ext>
            </a:extLst>
          </p:cNvPr>
          <p:cNvPicPr>
            <a:picLocks noChangeAspect="1"/>
          </p:cNvPicPr>
          <p:nvPr/>
        </p:nvPicPr>
        <p:blipFill>
          <a:blip r:embed="rId3"/>
          <a:stretch>
            <a:fillRect/>
          </a:stretch>
        </p:blipFill>
        <p:spPr>
          <a:xfrm>
            <a:off x="5787485" y="4346712"/>
            <a:ext cx="3052267" cy="400824"/>
          </a:xfrm>
          <a:prstGeom prst="rect">
            <a:avLst/>
          </a:prstGeom>
        </p:spPr>
      </p:pic>
    </p:spTree>
    <p:extLst>
      <p:ext uri="{BB962C8B-B14F-4D97-AF65-F5344CB8AC3E}">
        <p14:creationId xmlns:p14="http://schemas.microsoft.com/office/powerpoint/2010/main" val="41950746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080FF50-D1FA-8549-8645-01AA1DB56DC6}"/>
              </a:ext>
            </a:extLst>
          </p:cNvPr>
          <p:cNvSpPr>
            <a:spLocks noGrp="1"/>
          </p:cNvSpPr>
          <p:nvPr>
            <p:ph idx="1"/>
          </p:nvPr>
        </p:nvSpPr>
        <p:spPr>
          <a:xfrm>
            <a:off x="1164428" y="2942861"/>
            <a:ext cx="8775166" cy="1590595"/>
          </a:xfrm>
        </p:spPr>
        <p:txBody>
          <a:bodyPr>
            <a:normAutofit/>
          </a:bodyPr>
          <a:lstStyle/>
          <a:p>
            <a:pPr marL="0" indent="0" algn="ctr">
              <a:buNone/>
            </a:pPr>
            <a:r>
              <a:rPr lang="en-US" sz="8800" dirty="0"/>
              <a:t>Thank you!</a:t>
            </a:r>
          </a:p>
        </p:txBody>
      </p:sp>
      <p:pic>
        <p:nvPicPr>
          <p:cNvPr id="4" name="Picture 3">
            <a:extLst>
              <a:ext uri="{FF2B5EF4-FFF2-40B4-BE49-F238E27FC236}">
                <a16:creationId xmlns:a16="http://schemas.microsoft.com/office/drawing/2014/main" id="{872DEBA0-71B4-5D42-AA46-F171AB1FD3C2}"/>
              </a:ext>
            </a:extLst>
          </p:cNvPr>
          <p:cNvPicPr>
            <a:picLocks noChangeAspect="1"/>
          </p:cNvPicPr>
          <p:nvPr/>
        </p:nvPicPr>
        <p:blipFill>
          <a:blip r:embed="rId2"/>
          <a:stretch>
            <a:fillRect/>
          </a:stretch>
        </p:blipFill>
        <p:spPr>
          <a:xfrm>
            <a:off x="8297815" y="117750"/>
            <a:ext cx="3669332" cy="481856"/>
          </a:xfrm>
          <a:prstGeom prst="rect">
            <a:avLst/>
          </a:prstGeom>
        </p:spPr>
      </p:pic>
      <p:cxnSp>
        <p:nvCxnSpPr>
          <p:cNvPr id="5" name="Straight Connector 4">
            <a:extLst>
              <a:ext uri="{FF2B5EF4-FFF2-40B4-BE49-F238E27FC236}">
                <a16:creationId xmlns:a16="http://schemas.microsoft.com/office/drawing/2014/main" id="{16971F29-20EA-2D4C-8BB7-8A3258C64EBE}"/>
              </a:ext>
            </a:extLst>
          </p:cNvPr>
          <p:cNvCxnSpPr>
            <a:cxnSpLocks/>
          </p:cNvCxnSpPr>
          <p:nvPr/>
        </p:nvCxnSpPr>
        <p:spPr>
          <a:xfrm>
            <a:off x="3768132" y="1771233"/>
            <a:ext cx="830907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D59C8A4-C58A-A64B-AA29-9ECDC3A75AA5}"/>
              </a:ext>
            </a:extLst>
          </p:cNvPr>
          <p:cNvCxnSpPr>
            <a:cxnSpLocks/>
          </p:cNvCxnSpPr>
          <p:nvPr/>
        </p:nvCxnSpPr>
        <p:spPr>
          <a:xfrm>
            <a:off x="0" y="5651901"/>
            <a:ext cx="8318938"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E3EF17FD-21F6-0E4C-BAC0-6FF7A1A7FB51}"/>
              </a:ext>
            </a:extLst>
          </p:cNvPr>
          <p:cNvSpPr/>
          <p:nvPr/>
        </p:nvSpPr>
        <p:spPr>
          <a:xfrm>
            <a:off x="2989484" y="4769513"/>
            <a:ext cx="6096000" cy="646331"/>
          </a:xfrm>
          <a:prstGeom prst="rect">
            <a:avLst/>
          </a:prstGeom>
        </p:spPr>
        <p:txBody>
          <a:bodyPr>
            <a:spAutoFit/>
          </a:bodyPr>
          <a:lstStyle/>
          <a:p>
            <a:pPr algn="ctr"/>
            <a:r>
              <a:rPr lang="en-US" dirty="0">
                <a:solidFill>
                  <a:srgbClr val="222222"/>
                </a:solidFill>
                <a:latin typeface="trebuchet ms, sans-serif"/>
              </a:rPr>
              <a:t>Enea Mustafaraj</a:t>
            </a:r>
            <a:endParaRPr lang="en-US" dirty="0">
              <a:solidFill>
                <a:srgbClr val="222222"/>
              </a:solidFill>
              <a:latin typeface="arial" panose="020B0604020202020204" pitchFamily="34" charset="0"/>
            </a:endParaRPr>
          </a:p>
          <a:p>
            <a:pPr algn="ctr"/>
            <a:r>
              <a:rPr lang="en-US" dirty="0">
                <a:solidFill>
                  <a:srgbClr val="222222"/>
                </a:solidFill>
                <a:latin typeface="trebuchet ms, sans-serif"/>
              </a:rPr>
              <a:t>E-mail: </a:t>
            </a:r>
            <a:r>
              <a:rPr lang="en-US" dirty="0">
                <a:solidFill>
                  <a:srgbClr val="7E57C2"/>
                </a:solidFill>
                <a:latin typeface="trebuchet ms, sans-serif"/>
                <a:hlinkClick r:id="rId3"/>
              </a:rPr>
              <a:t>emustafaraj@epoka.edu.al</a:t>
            </a:r>
            <a:endParaRPr lang="en-US" b="0" i="0" dirty="0">
              <a:solidFill>
                <a:srgbClr val="222222"/>
              </a:solidFill>
              <a:effectLst/>
              <a:latin typeface="arial" panose="020B0604020202020204" pitchFamily="34" charset="0"/>
            </a:endParaRPr>
          </a:p>
        </p:txBody>
      </p:sp>
    </p:spTree>
    <p:extLst>
      <p:ext uri="{BB962C8B-B14F-4D97-AF65-F5344CB8AC3E}">
        <p14:creationId xmlns:p14="http://schemas.microsoft.com/office/powerpoint/2010/main" val="2696011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573F0-F55D-CD43-8DB2-AED1F265FBA9}"/>
              </a:ext>
            </a:extLst>
          </p:cNvPr>
          <p:cNvSpPr>
            <a:spLocks noGrp="1"/>
          </p:cNvSpPr>
          <p:nvPr>
            <p:ph type="title"/>
          </p:nvPr>
        </p:nvSpPr>
        <p:spPr>
          <a:xfrm>
            <a:off x="0" y="365125"/>
            <a:ext cx="12192000" cy="1325563"/>
          </a:xfrm>
          <a:solidFill>
            <a:schemeClr val="accent1"/>
          </a:solidFill>
        </p:spPr>
        <p:txBody>
          <a:bodyPr/>
          <a:lstStyle/>
          <a:p>
            <a:r>
              <a:rPr lang="en-US" b="1" dirty="0">
                <a:solidFill>
                  <a:schemeClr val="bg1"/>
                </a:solidFill>
              </a:rPr>
              <a:t>Research Interests</a:t>
            </a:r>
          </a:p>
        </p:txBody>
      </p:sp>
      <p:sp>
        <p:nvSpPr>
          <p:cNvPr id="5" name="Rectangle 3">
            <a:extLst>
              <a:ext uri="{FF2B5EF4-FFF2-40B4-BE49-F238E27FC236}">
                <a16:creationId xmlns:a16="http://schemas.microsoft.com/office/drawing/2014/main" id="{AABBAB78-3E3C-364A-B39C-889A181E78E1}"/>
              </a:ext>
            </a:extLst>
          </p:cNvPr>
          <p:cNvSpPr txBox="1">
            <a:spLocks noChangeArrowheads="1"/>
          </p:cNvSpPr>
          <p:nvPr/>
        </p:nvSpPr>
        <p:spPr>
          <a:xfrm>
            <a:off x="380999" y="1958522"/>
            <a:ext cx="11451771" cy="457290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C00000"/>
              </a:buClr>
              <a:buFont typeface="Wingdings" pitchFamily="2" charset="2"/>
              <a:buChar char="q"/>
            </a:pPr>
            <a:r>
              <a:rPr lang="en-US" sz="2400" dirty="0"/>
              <a:t> Structural analysis and assessment of historical structures</a:t>
            </a:r>
          </a:p>
          <a:p>
            <a:pPr>
              <a:buClr>
                <a:srgbClr val="C00000"/>
              </a:buClr>
              <a:buFont typeface="Wingdings" pitchFamily="2" charset="2"/>
              <a:buChar char="q"/>
            </a:pPr>
            <a:r>
              <a:rPr lang="en-US" sz="2400" dirty="0"/>
              <a:t> Improvement of the performance of existing old URM buildings using various retrofitting techniques</a:t>
            </a:r>
          </a:p>
          <a:p>
            <a:pPr>
              <a:buClr>
                <a:srgbClr val="C00000"/>
              </a:buClr>
              <a:buFont typeface="Wingdings" pitchFamily="2" charset="2"/>
              <a:buChar char="q"/>
            </a:pPr>
            <a:r>
              <a:rPr lang="en-US" sz="2400" dirty="0"/>
              <a:t> Cultural heritage preservation</a:t>
            </a:r>
          </a:p>
          <a:p>
            <a:pPr>
              <a:buClr>
                <a:srgbClr val="C00000"/>
              </a:buClr>
              <a:buFont typeface="Wingdings" pitchFamily="2" charset="2"/>
              <a:buChar char="q"/>
            </a:pPr>
            <a:r>
              <a:rPr lang="en-US" sz="2400" dirty="0"/>
              <a:t> Reinforced Concrete Design</a:t>
            </a:r>
          </a:p>
        </p:txBody>
      </p:sp>
    </p:spTree>
    <p:extLst>
      <p:ext uri="{BB962C8B-B14F-4D97-AF65-F5344CB8AC3E}">
        <p14:creationId xmlns:p14="http://schemas.microsoft.com/office/powerpoint/2010/main" val="1917414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AABBAB78-3E3C-364A-B39C-889A181E78E1}"/>
              </a:ext>
            </a:extLst>
          </p:cNvPr>
          <p:cNvSpPr txBox="1">
            <a:spLocks noChangeArrowheads="1"/>
          </p:cNvSpPr>
          <p:nvPr/>
        </p:nvSpPr>
        <p:spPr>
          <a:xfrm>
            <a:off x="381000" y="358322"/>
            <a:ext cx="6657576" cy="22619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
                <a:srgbClr val="C00000"/>
              </a:buClr>
              <a:buFont typeface="Wingdings" pitchFamily="2" charset="2"/>
              <a:buChar char="q"/>
            </a:pPr>
            <a:r>
              <a:rPr lang="en-US" sz="2400" dirty="0"/>
              <a:t> 2012-2016</a:t>
            </a:r>
          </a:p>
          <a:p>
            <a:pPr algn="just">
              <a:buClr>
                <a:srgbClr val="C00000"/>
              </a:buClr>
              <a:buFont typeface="Wingdings" pitchFamily="2" charset="2"/>
              <a:buChar char="q"/>
            </a:pPr>
            <a:r>
              <a:rPr lang="en-US" sz="2400" dirty="0"/>
              <a:t> PhD in Civil Engineering</a:t>
            </a:r>
          </a:p>
          <a:p>
            <a:pPr marL="0" indent="0" algn="just">
              <a:buClr>
                <a:srgbClr val="C00000"/>
              </a:buClr>
              <a:buNone/>
            </a:pPr>
            <a:r>
              <a:rPr lang="en-US" sz="2400" dirty="0"/>
              <a:t>Topic: </a:t>
            </a:r>
            <a:r>
              <a:rPr lang="en-US" sz="2400" b="1" i="1" dirty="0">
                <a:solidFill>
                  <a:schemeClr val="accent1"/>
                </a:solidFill>
              </a:rPr>
              <a:t>“External Shear Strengthening of Unreinforced Damaged Masonry Walls”</a:t>
            </a:r>
          </a:p>
          <a:p>
            <a:pPr algn="just">
              <a:buClr>
                <a:srgbClr val="C00000"/>
              </a:buClr>
              <a:buFont typeface="Wingdings" pitchFamily="2" charset="2"/>
              <a:buChar char="q"/>
            </a:pPr>
            <a:r>
              <a:rPr lang="en-US" sz="2400" dirty="0"/>
              <a:t> </a:t>
            </a:r>
            <a:r>
              <a:rPr lang="en-US" sz="2400" dirty="0" err="1"/>
              <a:t>Epoka</a:t>
            </a:r>
            <a:r>
              <a:rPr lang="en-US" sz="2400" dirty="0"/>
              <a:t> University, Tirana, Albania</a:t>
            </a:r>
          </a:p>
          <a:p>
            <a:pPr marL="0" indent="0" algn="just">
              <a:buClr>
                <a:srgbClr val="C00000"/>
              </a:buClr>
              <a:buNone/>
            </a:pPr>
            <a:endParaRPr lang="en-US" sz="2400" dirty="0"/>
          </a:p>
        </p:txBody>
      </p:sp>
      <p:pic>
        <p:nvPicPr>
          <p:cNvPr id="7" name="Picture 6">
            <a:extLst>
              <a:ext uri="{FF2B5EF4-FFF2-40B4-BE49-F238E27FC236}">
                <a16:creationId xmlns:a16="http://schemas.microsoft.com/office/drawing/2014/main" id="{917B91A2-0309-8D48-A4B8-7739FB0FE4C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1250" r="10834" b="3750"/>
          <a:stretch/>
        </p:blipFill>
        <p:spPr>
          <a:xfrm>
            <a:off x="7259490" y="149479"/>
            <a:ext cx="4762500" cy="2670561"/>
          </a:xfrm>
          <a:prstGeom prst="rect">
            <a:avLst/>
          </a:prstGeom>
          <a:ln>
            <a:solidFill>
              <a:srgbClr val="0066FF"/>
            </a:solidFill>
          </a:ln>
        </p:spPr>
      </p:pic>
      <p:pic>
        <p:nvPicPr>
          <p:cNvPr id="8" name="Picture 7">
            <a:extLst>
              <a:ext uri="{FF2B5EF4-FFF2-40B4-BE49-F238E27FC236}">
                <a16:creationId xmlns:a16="http://schemas.microsoft.com/office/drawing/2014/main" id="{3D50C72C-9073-8240-9D8E-6F3614EC5FE6}"/>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380999" y="3861226"/>
            <a:ext cx="4582886" cy="2843093"/>
          </a:xfrm>
          <a:prstGeom prst="rect">
            <a:avLst/>
          </a:prstGeom>
          <a:ln>
            <a:solidFill>
              <a:schemeClr val="accent1"/>
            </a:solid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C9078B07-21DD-DD47-8F27-AD8BE5BA48E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68219"/>
          <a:stretch/>
        </p:blipFill>
        <p:spPr>
          <a:xfrm>
            <a:off x="5496804" y="3861226"/>
            <a:ext cx="6525186" cy="2843093"/>
          </a:xfrm>
          <a:prstGeom prst="rect">
            <a:avLst/>
          </a:prstGeom>
          <a:ln>
            <a:solidFill>
              <a:srgbClr val="0066FF"/>
            </a:solidFill>
          </a:ln>
        </p:spPr>
      </p:pic>
      <p:sp>
        <p:nvSpPr>
          <p:cNvPr id="2" name="Rectangle 1">
            <a:extLst>
              <a:ext uri="{FF2B5EF4-FFF2-40B4-BE49-F238E27FC236}">
                <a16:creationId xmlns:a16="http://schemas.microsoft.com/office/drawing/2014/main" id="{FD30ECDB-9115-7E45-8C0F-1E09528BE96E}"/>
              </a:ext>
            </a:extLst>
          </p:cNvPr>
          <p:cNvSpPr/>
          <p:nvPr/>
        </p:nvSpPr>
        <p:spPr>
          <a:xfrm>
            <a:off x="380999" y="3056074"/>
            <a:ext cx="4881273" cy="369332"/>
          </a:xfrm>
          <a:prstGeom prst="rect">
            <a:avLst/>
          </a:prstGeom>
        </p:spPr>
        <p:txBody>
          <a:bodyPr wrap="none">
            <a:spAutoFit/>
          </a:bodyPr>
          <a:lstStyle/>
          <a:p>
            <a:r>
              <a:rPr lang="en-US" dirty="0">
                <a:hlinkClick r:id="rId5"/>
              </a:rPr>
              <a:t>https://www.youtube.com/watch?v=WtJvlUYPiwI</a:t>
            </a:r>
            <a:r>
              <a:rPr lang="en-US" dirty="0"/>
              <a:t> </a:t>
            </a:r>
          </a:p>
        </p:txBody>
      </p:sp>
    </p:spTree>
    <p:extLst>
      <p:ext uri="{BB962C8B-B14F-4D97-AF65-F5344CB8AC3E}">
        <p14:creationId xmlns:p14="http://schemas.microsoft.com/office/powerpoint/2010/main" val="952054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9ABE54-389C-8B42-8081-51FAEFCBF1FD}"/>
              </a:ext>
            </a:extLst>
          </p:cNvPr>
          <p:cNvSpPr>
            <a:spLocks noGrp="1"/>
          </p:cNvSpPr>
          <p:nvPr>
            <p:ph idx="1"/>
          </p:nvPr>
        </p:nvSpPr>
        <p:spPr>
          <a:xfrm>
            <a:off x="411982" y="402771"/>
            <a:ext cx="11525460" cy="6148754"/>
          </a:xfrm>
        </p:spPr>
        <p:txBody>
          <a:bodyPr>
            <a:normAutofit fontScale="92500" lnSpcReduction="20000"/>
          </a:bodyPr>
          <a:lstStyle/>
          <a:p>
            <a:pPr>
              <a:buClr>
                <a:srgbClr val="C00000"/>
              </a:buClr>
              <a:buFont typeface="Wingdings" pitchFamily="2" charset="2"/>
              <a:buChar char="q"/>
            </a:pPr>
            <a:r>
              <a:rPr lang="en-US" sz="1800" dirty="0"/>
              <a:t>Investigation of structural performance of masonry walls by conducting diagonal compression tests and finite element modelling. </a:t>
            </a:r>
          </a:p>
          <a:p>
            <a:pPr>
              <a:buClr>
                <a:srgbClr val="C00000"/>
              </a:buClr>
              <a:buFont typeface="Wingdings" pitchFamily="2" charset="2"/>
              <a:buChar char="q"/>
            </a:pPr>
            <a:r>
              <a:rPr lang="en-US" sz="1800" dirty="0"/>
              <a:t>A total of 52 diagonal compression tests were conducted on 38 specimens of dimensions of 1.2 x 1.2 x 0.25 m. </a:t>
            </a:r>
          </a:p>
          <a:p>
            <a:pPr>
              <a:buClr>
                <a:srgbClr val="C00000"/>
              </a:buClr>
              <a:buFont typeface="Wingdings" pitchFamily="2" charset="2"/>
              <a:buChar char="q"/>
            </a:pPr>
            <a:r>
              <a:rPr lang="en-US" sz="1800" dirty="0"/>
              <a:t>Investigation of the structural behavior of three main specimen types: </a:t>
            </a:r>
          </a:p>
          <a:p>
            <a:pPr lvl="1">
              <a:buClr>
                <a:srgbClr val="C00000"/>
              </a:buClr>
              <a:buFont typeface="Wingdings" pitchFamily="2" charset="2"/>
              <a:buChar char="q"/>
            </a:pPr>
            <a:r>
              <a:rPr lang="en-US" sz="1600" dirty="0"/>
              <a:t>unreinforced, </a:t>
            </a:r>
          </a:p>
          <a:p>
            <a:pPr lvl="1">
              <a:buClr>
                <a:srgbClr val="C00000"/>
              </a:buClr>
              <a:buFont typeface="Wingdings" pitchFamily="2" charset="2"/>
              <a:buChar char="q"/>
            </a:pPr>
            <a:r>
              <a:rPr lang="en-US" sz="1600" dirty="0"/>
              <a:t>strengthened </a:t>
            </a:r>
          </a:p>
          <a:p>
            <a:pPr lvl="1">
              <a:buClr>
                <a:srgbClr val="C00000"/>
              </a:buClr>
              <a:buFont typeface="Wingdings" pitchFamily="2" charset="2"/>
              <a:buChar char="q"/>
            </a:pPr>
            <a:r>
              <a:rPr lang="en-US" sz="1600" dirty="0"/>
              <a:t>pre-cracked and repaired masonry panels. </a:t>
            </a:r>
          </a:p>
          <a:p>
            <a:pPr lvl="1">
              <a:buClr>
                <a:srgbClr val="C00000"/>
              </a:buClr>
              <a:buFont typeface="Wingdings" pitchFamily="2" charset="2"/>
              <a:buChar char="q"/>
            </a:pPr>
            <a:endParaRPr lang="en-US" sz="1600" dirty="0"/>
          </a:p>
          <a:p>
            <a:pPr>
              <a:buClr>
                <a:srgbClr val="C00000"/>
              </a:buClr>
              <a:buFont typeface="Wingdings" pitchFamily="2" charset="2"/>
              <a:buChar char="q"/>
            </a:pPr>
            <a:r>
              <a:rPr lang="en-US" sz="1800" dirty="0"/>
              <a:t>Four different strengthening techniques:</a:t>
            </a:r>
          </a:p>
          <a:p>
            <a:pPr lvl="1">
              <a:buClr>
                <a:srgbClr val="C00000"/>
              </a:buClr>
              <a:buFont typeface="Wingdings" pitchFamily="2" charset="2"/>
              <a:buChar char="q"/>
            </a:pPr>
            <a:r>
              <a:rPr lang="en-US" sz="1600" dirty="0" err="1"/>
              <a:t>ferrocement</a:t>
            </a:r>
            <a:r>
              <a:rPr lang="en-US" sz="1600" dirty="0"/>
              <a:t> jacketing (FC), </a:t>
            </a:r>
          </a:p>
          <a:p>
            <a:pPr lvl="1">
              <a:buClr>
                <a:srgbClr val="C00000"/>
              </a:buClr>
              <a:buFont typeface="Wingdings" pitchFamily="2" charset="2"/>
              <a:buChar char="q"/>
            </a:pPr>
            <a:r>
              <a:rPr lang="en-US" sz="1600" dirty="0"/>
              <a:t>textile reinforced mortar (TRM), </a:t>
            </a:r>
          </a:p>
          <a:p>
            <a:pPr lvl="1">
              <a:buClr>
                <a:srgbClr val="C00000"/>
              </a:buClr>
              <a:buFont typeface="Wingdings" pitchFamily="2" charset="2"/>
              <a:buChar char="q"/>
            </a:pPr>
            <a:r>
              <a:rPr lang="en-US" sz="1600" dirty="0"/>
              <a:t>glass fiber reinforced polymer (G-FRP) mesh and </a:t>
            </a:r>
          </a:p>
          <a:p>
            <a:pPr lvl="1">
              <a:buClr>
                <a:srgbClr val="C00000"/>
              </a:buClr>
              <a:buFont typeface="Wingdings" pitchFamily="2" charset="2"/>
              <a:buChar char="q"/>
            </a:pPr>
            <a:r>
              <a:rPr lang="en-US" sz="1600" dirty="0"/>
              <a:t>carbon fiber reinforced polymer (C-FRP) wrap</a:t>
            </a:r>
          </a:p>
          <a:p>
            <a:pPr>
              <a:buClr>
                <a:srgbClr val="C00000"/>
              </a:buClr>
              <a:buFont typeface="Wingdings" pitchFamily="2" charset="2"/>
              <a:buChar char="q"/>
            </a:pPr>
            <a:r>
              <a:rPr lang="en-US" sz="1800" dirty="0"/>
              <a:t>Two different mortar types:</a:t>
            </a:r>
          </a:p>
          <a:p>
            <a:pPr lvl="1">
              <a:buClr>
                <a:srgbClr val="C00000"/>
              </a:buClr>
              <a:buFont typeface="Wingdings" pitchFamily="2" charset="2"/>
              <a:buChar char="q"/>
            </a:pPr>
            <a:r>
              <a:rPr lang="en-US" sz="1600" dirty="0"/>
              <a:t>Type “N” (representing masonry buildings after 1960s)</a:t>
            </a:r>
          </a:p>
          <a:p>
            <a:pPr lvl="1">
              <a:buClr>
                <a:srgbClr val="C00000"/>
              </a:buClr>
              <a:buFont typeface="Wingdings" pitchFamily="2" charset="2"/>
              <a:buChar char="q"/>
            </a:pPr>
            <a:r>
              <a:rPr lang="en-US" sz="1600" dirty="0"/>
              <a:t>Type “O” (representing old buildings from 1950s and earlier)</a:t>
            </a:r>
          </a:p>
          <a:p>
            <a:pPr lvl="1">
              <a:buClr>
                <a:srgbClr val="C00000"/>
              </a:buClr>
              <a:buFont typeface="Wingdings" pitchFamily="2" charset="2"/>
              <a:buChar char="q"/>
            </a:pPr>
            <a:endParaRPr lang="en-US" sz="1600" dirty="0"/>
          </a:p>
          <a:p>
            <a:pPr>
              <a:buClr>
                <a:srgbClr val="C00000"/>
              </a:buClr>
              <a:buFont typeface="Wingdings" pitchFamily="2" charset="2"/>
              <a:buChar char="q"/>
            </a:pPr>
            <a:r>
              <a:rPr lang="en-US" sz="1800" dirty="0"/>
              <a:t>Modelling using DIANA 9.6</a:t>
            </a:r>
          </a:p>
          <a:p>
            <a:pPr>
              <a:buClr>
                <a:srgbClr val="C00000"/>
              </a:buClr>
              <a:buFont typeface="Wingdings" pitchFamily="2" charset="2"/>
              <a:buChar char="q"/>
            </a:pPr>
            <a:endParaRPr lang="en-US" sz="1800" dirty="0"/>
          </a:p>
          <a:p>
            <a:pPr>
              <a:buClr>
                <a:srgbClr val="C00000"/>
              </a:buClr>
              <a:buFont typeface="Wingdings" pitchFamily="2" charset="2"/>
              <a:buChar char="q"/>
            </a:pPr>
            <a:r>
              <a:rPr lang="en-US" sz="1800" dirty="0"/>
              <a:t>Comparison of those techniques in terms of :</a:t>
            </a:r>
          </a:p>
          <a:p>
            <a:pPr lvl="1">
              <a:buClr>
                <a:srgbClr val="C00000"/>
              </a:buClr>
              <a:buFont typeface="Wingdings" pitchFamily="2" charset="2"/>
              <a:buChar char="q"/>
            </a:pPr>
            <a:r>
              <a:rPr lang="en-US" sz="1600" dirty="0"/>
              <a:t>Shear strength and ultimate drift.</a:t>
            </a:r>
          </a:p>
          <a:p>
            <a:pPr lvl="1">
              <a:buClr>
                <a:srgbClr val="C00000"/>
              </a:buClr>
              <a:buFont typeface="Wingdings" pitchFamily="2" charset="2"/>
              <a:buChar char="q"/>
            </a:pPr>
            <a:endParaRPr lang="en-US" sz="1600" dirty="0"/>
          </a:p>
          <a:p>
            <a:pPr>
              <a:buClr>
                <a:srgbClr val="C00000"/>
              </a:buClr>
              <a:buFont typeface="Wingdings" pitchFamily="2" charset="2"/>
              <a:buChar char="q"/>
            </a:pPr>
            <a:r>
              <a:rPr lang="en-US" sz="1800" dirty="0"/>
              <a:t>The maximum improvement for both, shear strength and ultimate drift was achieved by </a:t>
            </a:r>
            <a:r>
              <a:rPr lang="en-US" sz="1800" dirty="0" err="1"/>
              <a:t>ferrocement</a:t>
            </a:r>
            <a:r>
              <a:rPr lang="en-US" sz="1800" dirty="0"/>
              <a:t> jacketing, 511% and 576% respectively.</a:t>
            </a:r>
          </a:p>
        </p:txBody>
      </p:sp>
    </p:spTree>
    <p:extLst>
      <p:ext uri="{BB962C8B-B14F-4D97-AF65-F5344CB8AC3E}">
        <p14:creationId xmlns:p14="http://schemas.microsoft.com/office/powerpoint/2010/main" val="3150300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3875328-BA64-F742-8965-073306E0B99A}"/>
              </a:ext>
            </a:extLst>
          </p:cNvPr>
          <p:cNvPicPr/>
          <p:nvPr/>
        </p:nvPicPr>
        <p:blipFill>
          <a:blip r:embed="rId2" cstate="print">
            <a:extLst>
              <a:ext uri="{28A0092B-C50C-407E-A947-70E740481C1C}">
                <a14:useLocalDpi xmlns:a14="http://schemas.microsoft.com/office/drawing/2010/main" val="0"/>
              </a:ext>
            </a:extLst>
          </a:blip>
          <a:stretch>
            <a:fillRect/>
          </a:stretch>
        </p:blipFill>
        <p:spPr bwMode="auto">
          <a:xfrm>
            <a:off x="36220" y="100484"/>
            <a:ext cx="6745063" cy="2731114"/>
          </a:xfrm>
          <a:prstGeom prst="rect">
            <a:avLst/>
          </a:prstGeom>
          <a:noFill/>
          <a:ln>
            <a:noFill/>
          </a:ln>
          <a:extLst>
            <a:ext uri="{53640926-AAD7-44D8-BBD7-CCE9431645EC}">
              <a14:shadowObscured xmlns:a14="http://schemas.microsoft.com/office/drawing/2010/main"/>
            </a:ext>
          </a:extLst>
        </p:spPr>
      </p:pic>
      <p:pic>
        <p:nvPicPr>
          <p:cNvPr id="5" name="Picture 4">
            <a:extLst>
              <a:ext uri="{FF2B5EF4-FFF2-40B4-BE49-F238E27FC236}">
                <a16:creationId xmlns:a16="http://schemas.microsoft.com/office/drawing/2014/main" id="{DAD0D008-C030-E545-8B8D-2959F2446E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2907" y="100484"/>
            <a:ext cx="4668755" cy="3351125"/>
          </a:xfrm>
          <a:prstGeom prst="rect">
            <a:avLst/>
          </a:prstGeom>
          <a:ln>
            <a:solidFill>
              <a:schemeClr val="accent1"/>
            </a:solidFill>
          </a:ln>
        </p:spPr>
      </p:pic>
      <p:pic>
        <p:nvPicPr>
          <p:cNvPr id="6" name="Picture 5">
            <a:extLst>
              <a:ext uri="{FF2B5EF4-FFF2-40B4-BE49-F238E27FC236}">
                <a16:creationId xmlns:a16="http://schemas.microsoft.com/office/drawing/2014/main" id="{719112D0-DBA0-F749-AA98-AFE613D8E2FD}"/>
              </a:ext>
            </a:extLst>
          </p:cNvPr>
          <p:cNvPicPr/>
          <p:nvPr/>
        </p:nvPicPr>
        <p:blipFill>
          <a:blip r:embed="rId4">
            <a:extLst>
              <a:ext uri="{28A0092B-C50C-407E-A947-70E740481C1C}">
                <a14:useLocalDpi xmlns:a14="http://schemas.microsoft.com/office/drawing/2010/main" val="0"/>
              </a:ext>
            </a:extLst>
          </a:blip>
          <a:stretch>
            <a:fillRect/>
          </a:stretch>
        </p:blipFill>
        <p:spPr bwMode="auto">
          <a:xfrm>
            <a:off x="1714295" y="3634154"/>
            <a:ext cx="8792350" cy="28194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69691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B1DD56B-71ED-6042-81AA-99F2B0F74E1E}"/>
              </a:ext>
            </a:extLst>
          </p:cNvPr>
          <p:cNvPicPr/>
          <p:nvPr/>
        </p:nvPicPr>
        <p:blipFill>
          <a:blip r:embed="rId2"/>
          <a:stretch>
            <a:fillRect/>
          </a:stretch>
        </p:blipFill>
        <p:spPr>
          <a:xfrm>
            <a:off x="2143190" y="904569"/>
            <a:ext cx="7285825" cy="4535436"/>
          </a:xfrm>
          <a:prstGeom prst="rect">
            <a:avLst/>
          </a:prstGeom>
          <a:ln>
            <a:solidFill>
              <a:schemeClr val="accent1"/>
            </a:solidFill>
          </a:ln>
        </p:spPr>
      </p:pic>
    </p:spTree>
    <p:extLst>
      <p:ext uri="{BB962C8B-B14F-4D97-AF65-F5344CB8AC3E}">
        <p14:creationId xmlns:p14="http://schemas.microsoft.com/office/powerpoint/2010/main" val="3834649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B16E450-E5AF-F24C-A28C-125FCA2953D3}"/>
              </a:ext>
            </a:extLst>
          </p:cNvPr>
          <p:cNvPicPr>
            <a:picLocks noChangeAspect="1"/>
          </p:cNvPicPr>
          <p:nvPr/>
        </p:nvPicPr>
        <p:blipFill rotWithShape="1">
          <a:blip r:embed="rId2"/>
          <a:srcRect l="21000" t="17111" r="6500" b="26000"/>
          <a:stretch/>
        </p:blipFill>
        <p:spPr>
          <a:xfrm>
            <a:off x="157843" y="170723"/>
            <a:ext cx="6019800" cy="2657015"/>
          </a:xfrm>
          <a:prstGeom prst="rect">
            <a:avLst/>
          </a:prstGeom>
        </p:spPr>
      </p:pic>
      <p:pic>
        <p:nvPicPr>
          <p:cNvPr id="5" name="Picture 4">
            <a:extLst>
              <a:ext uri="{FF2B5EF4-FFF2-40B4-BE49-F238E27FC236}">
                <a16:creationId xmlns:a16="http://schemas.microsoft.com/office/drawing/2014/main" id="{1526248F-E908-6145-8870-728955E4F13D}"/>
              </a:ext>
            </a:extLst>
          </p:cNvPr>
          <p:cNvPicPr>
            <a:picLocks noChangeAspect="1"/>
          </p:cNvPicPr>
          <p:nvPr/>
        </p:nvPicPr>
        <p:blipFill rotWithShape="1">
          <a:blip r:embed="rId3"/>
          <a:srcRect l="14113" t="10000" r="16114" b="11778"/>
          <a:stretch/>
        </p:blipFill>
        <p:spPr>
          <a:xfrm>
            <a:off x="333270" y="3178152"/>
            <a:ext cx="5029200" cy="3171568"/>
          </a:xfrm>
          <a:prstGeom prst="rect">
            <a:avLst/>
          </a:prstGeom>
        </p:spPr>
      </p:pic>
      <p:pic>
        <p:nvPicPr>
          <p:cNvPr id="7" name="Picture 6">
            <a:extLst>
              <a:ext uri="{FF2B5EF4-FFF2-40B4-BE49-F238E27FC236}">
                <a16:creationId xmlns:a16="http://schemas.microsoft.com/office/drawing/2014/main" id="{A796DB26-195F-804B-8499-78EF07417BEA}"/>
              </a:ext>
            </a:extLst>
          </p:cNvPr>
          <p:cNvPicPr/>
          <p:nvPr/>
        </p:nvPicPr>
        <p:blipFill>
          <a:blip r:embed="rId4">
            <a:extLst>
              <a:ext uri="{28A0092B-C50C-407E-A947-70E740481C1C}">
                <a14:useLocalDpi xmlns:a14="http://schemas.microsoft.com/office/drawing/2010/main" val="0"/>
              </a:ext>
            </a:extLst>
          </a:blip>
          <a:stretch>
            <a:fillRect/>
          </a:stretch>
        </p:blipFill>
        <p:spPr>
          <a:xfrm>
            <a:off x="6926663" y="281255"/>
            <a:ext cx="5105400" cy="2098200"/>
          </a:xfrm>
          <a:prstGeom prst="rect">
            <a:avLst/>
          </a:prstGeom>
        </p:spPr>
      </p:pic>
      <p:pic>
        <p:nvPicPr>
          <p:cNvPr id="9" name="Picture 8">
            <a:extLst>
              <a:ext uri="{FF2B5EF4-FFF2-40B4-BE49-F238E27FC236}">
                <a16:creationId xmlns:a16="http://schemas.microsoft.com/office/drawing/2014/main" id="{246C2147-394D-874F-A10C-40EBF52FAC9A}"/>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6969208" y="4108255"/>
            <a:ext cx="5062855" cy="2445385"/>
          </a:xfrm>
          <a:prstGeom prst="rect">
            <a:avLst/>
          </a:prstGeom>
        </p:spPr>
      </p:pic>
    </p:spTree>
    <p:extLst>
      <p:ext uri="{BB962C8B-B14F-4D97-AF65-F5344CB8AC3E}">
        <p14:creationId xmlns:p14="http://schemas.microsoft.com/office/powerpoint/2010/main" val="2386001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909434-9921-954A-BDFA-8458A3C8F277}"/>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6883121" y="415533"/>
            <a:ext cx="5049202" cy="6054621"/>
          </a:xfrm>
          <a:prstGeom prst="rect">
            <a:avLst/>
          </a:prstGeom>
          <a:ln>
            <a:solidFill>
              <a:schemeClr val="accent1"/>
            </a:solidFill>
          </a:ln>
        </p:spPr>
      </p:pic>
      <p:pic>
        <p:nvPicPr>
          <p:cNvPr id="5" name="Picture 4">
            <a:extLst>
              <a:ext uri="{FF2B5EF4-FFF2-40B4-BE49-F238E27FC236}">
                <a16:creationId xmlns:a16="http://schemas.microsoft.com/office/drawing/2014/main" id="{AD6C2B05-423C-C54D-B34C-05B7094521DB}"/>
              </a:ext>
            </a:extLst>
          </p:cNvPr>
          <p:cNvPicPr>
            <a:picLocks noChangeAspect="1"/>
          </p:cNvPicPr>
          <p:nvPr/>
        </p:nvPicPr>
        <p:blipFill>
          <a:blip r:embed="rId3"/>
          <a:stretch>
            <a:fillRect/>
          </a:stretch>
        </p:blipFill>
        <p:spPr>
          <a:xfrm>
            <a:off x="218552" y="267119"/>
            <a:ext cx="3327398" cy="1871662"/>
          </a:xfrm>
          <a:prstGeom prst="rect">
            <a:avLst/>
          </a:prstGeom>
        </p:spPr>
      </p:pic>
      <p:grpSp>
        <p:nvGrpSpPr>
          <p:cNvPr id="6" name="Group 5">
            <a:extLst>
              <a:ext uri="{FF2B5EF4-FFF2-40B4-BE49-F238E27FC236}">
                <a16:creationId xmlns:a16="http://schemas.microsoft.com/office/drawing/2014/main" id="{4E20E1C1-F3D6-9640-AFD8-522D3BB5600E}"/>
              </a:ext>
            </a:extLst>
          </p:cNvPr>
          <p:cNvGrpSpPr/>
          <p:nvPr/>
        </p:nvGrpSpPr>
        <p:grpSpPr>
          <a:xfrm>
            <a:off x="329692" y="3007816"/>
            <a:ext cx="6432515" cy="3462338"/>
            <a:chOff x="860253" y="2667000"/>
            <a:chExt cx="7423494" cy="3995738"/>
          </a:xfrm>
        </p:grpSpPr>
        <p:pic>
          <p:nvPicPr>
            <p:cNvPr id="7" name="Picture 6">
              <a:extLst>
                <a:ext uri="{FF2B5EF4-FFF2-40B4-BE49-F238E27FC236}">
                  <a16:creationId xmlns:a16="http://schemas.microsoft.com/office/drawing/2014/main" id="{1BCE3D8C-FE31-CD47-8FFA-7F349C2D81F2}"/>
                </a:ext>
              </a:extLst>
            </p:cNvPr>
            <p:cNvPicPr/>
            <p:nvPr/>
          </p:nvPicPr>
          <p:blipFill>
            <a:blip r:embed="rId4">
              <a:extLst>
                <a:ext uri="{28A0092B-C50C-407E-A947-70E740481C1C}">
                  <a14:useLocalDpi xmlns:a14="http://schemas.microsoft.com/office/drawing/2010/main" val="0"/>
                </a:ext>
              </a:extLst>
            </a:blip>
            <a:stretch>
              <a:fillRect/>
            </a:stretch>
          </p:blipFill>
          <p:spPr>
            <a:xfrm>
              <a:off x="860253" y="2667000"/>
              <a:ext cx="7423494" cy="3995738"/>
            </a:xfrm>
            <a:prstGeom prst="rect">
              <a:avLst/>
            </a:prstGeom>
            <a:ln>
              <a:solidFill>
                <a:schemeClr val="accent1"/>
              </a:solidFill>
            </a:ln>
          </p:spPr>
        </p:pic>
        <p:cxnSp>
          <p:nvCxnSpPr>
            <p:cNvPr id="8" name="Straight Arrow Connector 7">
              <a:extLst>
                <a:ext uri="{FF2B5EF4-FFF2-40B4-BE49-F238E27FC236}">
                  <a16:creationId xmlns:a16="http://schemas.microsoft.com/office/drawing/2014/main" id="{4E8826CC-D3BD-AD4F-9098-605D5E12B881}"/>
                </a:ext>
              </a:extLst>
            </p:cNvPr>
            <p:cNvCxnSpPr/>
            <p:nvPr/>
          </p:nvCxnSpPr>
          <p:spPr>
            <a:xfrm flipH="1">
              <a:off x="6477000" y="3581400"/>
              <a:ext cx="4572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36851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TotalTime>
  <Words>1828</Words>
  <Application>Microsoft Office PowerPoint</Application>
  <PresentationFormat>Widescreen</PresentationFormat>
  <Paragraphs>127</Paragraphs>
  <Slides>20</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20</vt:i4>
      </vt:variant>
    </vt:vector>
  </HeadingPairs>
  <TitlesOfParts>
    <vt:vector size="31" baseType="lpstr">
      <vt:lpstr>arial</vt:lpstr>
      <vt:lpstr>arial</vt:lpstr>
      <vt:lpstr>Arial Narrow</vt:lpstr>
      <vt:lpstr>basic title font</vt:lpstr>
      <vt:lpstr>Calibri</vt:lpstr>
      <vt:lpstr>Calibri Light</vt:lpstr>
      <vt:lpstr>Helvetica Neue</vt:lpstr>
      <vt:lpstr>Myriad Pro</vt:lpstr>
      <vt:lpstr>trebuchet ms, sans-serif</vt:lpstr>
      <vt:lpstr>Wingdings</vt:lpstr>
      <vt:lpstr>Office Theme</vt:lpstr>
      <vt:lpstr>PowerPoint Presentation</vt:lpstr>
      <vt:lpstr>PowerPoint Presentation</vt:lpstr>
      <vt:lpstr>Research Interests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Research Projects</vt:lpstr>
      <vt:lpstr>Research Projects</vt:lpstr>
      <vt:lpstr>Research Projects</vt:lpstr>
      <vt:lpstr>Courses taught</vt:lpstr>
      <vt:lpstr>Publications</vt:lpstr>
      <vt:lpstr>Publications</vt:lpstr>
      <vt:lpstr>Publications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Enea Mustafaraj</dc:creator>
  <cp:lastModifiedBy>Ivan Lukic</cp:lastModifiedBy>
  <cp:revision>22</cp:revision>
  <dcterms:created xsi:type="dcterms:W3CDTF">2018-03-07T15:26:43Z</dcterms:created>
  <dcterms:modified xsi:type="dcterms:W3CDTF">2020-10-17T21:58:32Z</dcterms:modified>
</cp:coreProperties>
</file>